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26"/>
  </p:notesMasterIdLst>
  <p:sldIdLst>
    <p:sldId id="256" r:id="rId2"/>
    <p:sldId id="262" r:id="rId3"/>
    <p:sldId id="275" r:id="rId4"/>
    <p:sldId id="276" r:id="rId5"/>
    <p:sldId id="277" r:id="rId6"/>
    <p:sldId id="278" r:id="rId7"/>
    <p:sldId id="279" r:id="rId8"/>
    <p:sldId id="280" r:id="rId9"/>
    <p:sldId id="263" r:id="rId10"/>
    <p:sldId id="264" r:id="rId11"/>
    <p:sldId id="265" r:id="rId12"/>
    <p:sldId id="274" r:id="rId13"/>
    <p:sldId id="399" r:id="rId14"/>
    <p:sldId id="273" r:id="rId15"/>
    <p:sldId id="266" r:id="rId16"/>
    <p:sldId id="272" r:id="rId17"/>
    <p:sldId id="267" r:id="rId18"/>
    <p:sldId id="268" r:id="rId19"/>
    <p:sldId id="271" r:id="rId20"/>
    <p:sldId id="398" r:id="rId21"/>
    <p:sldId id="261" r:id="rId22"/>
    <p:sldId id="396" r:id="rId23"/>
    <p:sldId id="397" r:id="rId24"/>
    <p:sldId id="27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77"/>
    <p:restoredTop sz="93537"/>
  </p:normalViewPr>
  <p:slideViewPr>
    <p:cSldViewPr snapToGrid="0" snapToObjects="1">
      <p:cViewPr varScale="1">
        <p:scale>
          <a:sx n="115" d="100"/>
          <a:sy n="115" d="100"/>
        </p:scale>
        <p:origin x="1936"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5/13/21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5/13/21</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5/13/21</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5/13/21</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5/13/21</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5/13/21</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5/13/21</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5/13/21</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5/13/21</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5/13/21</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5/13/21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5/13/21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5/13/21</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5/13/21</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5/13/21</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0.png"/><Relationship Id="rId7" Type="http://schemas.openxmlformats.org/officeDocument/2006/relationships/image" Target="../media/image45.png"/><Relationship Id="rId2" Type="http://schemas.openxmlformats.org/officeDocument/2006/relationships/image" Target="../media/image271.png"/><Relationship Id="rId1" Type="http://schemas.openxmlformats.org/officeDocument/2006/relationships/slideLayout" Target="../slideLayouts/slideLayout12.xml"/><Relationship Id="rId6" Type="http://schemas.openxmlformats.org/officeDocument/2006/relationships/image" Target="../media/image330.png"/><Relationship Id="rId5" Type="http://schemas.openxmlformats.org/officeDocument/2006/relationships/image" Target="../media/image300.png"/><Relationship Id="rId4" Type="http://schemas.openxmlformats.org/officeDocument/2006/relationships/image" Target="../media/image290.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en.wikipedia.org/wiki/User:Griffgruff" TargetMode="External"/><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1.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1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12.xml"/><Relationship Id="rId4" Type="http://schemas.openxmlformats.org/officeDocument/2006/relationships/image" Target="../media/image270.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50.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2.xml"/><Relationship Id="rId5" Type="http://schemas.openxmlformats.org/officeDocument/2006/relationships/image" Target="../media/image61.jpeg"/><Relationship Id="rId4" Type="http://schemas.openxmlformats.org/officeDocument/2006/relationships/image" Target="../media/image60.jpeg"/></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nalu.readthedocs.io/en/latest/source/theory/rteStabilization.html"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7.emf"/><Relationship Id="rId2" Type="http://schemas.openxmlformats.org/officeDocument/2006/relationships/image" Target="../media/image62.emf"/><Relationship Id="rId1" Type="http://schemas.openxmlformats.org/officeDocument/2006/relationships/slideLayout" Target="../slideLayouts/slideLayout1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34.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0.png"/><Relationship Id="rId7" Type="http://schemas.openxmlformats.org/officeDocument/2006/relationships/image" Target="../media/image36.png"/><Relationship Id="rId2" Type="http://schemas.openxmlformats.org/officeDocument/2006/relationships/image" Target="../media/image310.png"/><Relationship Id="rId1" Type="http://schemas.openxmlformats.org/officeDocument/2006/relationships/slideLayout" Target="../slideLayouts/slideLayout12.xml"/><Relationship Id="rId6" Type="http://schemas.openxmlformats.org/officeDocument/2006/relationships/image" Target="../media/image350.png"/><Relationship Id="rId5" Type="http://schemas.openxmlformats.org/officeDocument/2006/relationships/image" Target="../media/image340.png"/><Relationship Id="rId10" Type="http://schemas.openxmlformats.org/officeDocument/2006/relationships/image" Target="../media/image261.png"/><Relationship Id="rId4" Type="http://schemas.openxmlformats.org/officeDocument/2006/relationships/image" Target="../media/image251.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9" y="5559098"/>
            <a:ext cx="5181010" cy="1131069"/>
          </a:xfrm>
        </p:spPr>
        <p:txBody>
          <a:bodyPr>
            <a:normAutofit/>
          </a:bodyPr>
          <a:lstStyle/>
          <a:p>
            <a:r>
              <a:rPr lang="en-US" dirty="0"/>
              <a:t>Stefan P. Domino </a:t>
            </a:r>
          </a:p>
          <a:p>
            <a:r>
              <a:rPr lang="en-US" dirty="0"/>
              <a:t>Computational Thermal and Fluid Mechanics</a:t>
            </a:r>
          </a:p>
          <a:p>
            <a:r>
              <a:rPr lang="en-US" dirty="0"/>
              <a:t>Sandia National Laboratories </a:t>
            </a:r>
            <a:r>
              <a:rPr lang="de-DE" dirty="0"/>
              <a:t>SAND2018-4536 PE</a:t>
            </a:r>
            <a:endParaRPr lang="en-US"/>
          </a:p>
          <a:p>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4831743"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dirty="0"/>
              <a:t>Stanford ME469:</a:t>
            </a:r>
            <a:br>
              <a:rPr lang="en-US" dirty="0"/>
            </a:br>
            <a:r>
              <a:rPr lang="en-US" dirty="0"/>
              <a:t>Advection Operators… </a:t>
            </a:r>
            <a:r>
              <a:rPr lang="en-US"/>
              <a:t>and more</a:t>
            </a:r>
            <a:endParaRPr lang="en-US" dirty="0"/>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Diagonal Dominance Check</a:t>
            </a:r>
          </a:p>
        </p:txBody>
      </p:sp>
      <p:sp>
        <p:nvSpPr>
          <p:cNvPr id="3" name="Slide Number Placeholder 2"/>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p:cNvSpPr>
            <a:spLocks noGrp="1"/>
          </p:cNvSpPr>
          <p:nvPr>
            <p:ph type="body" sz="quarter" idx="10"/>
          </p:nvPr>
        </p:nvSpPr>
        <p:spPr>
          <a:xfrm>
            <a:off x="615986" y="1441700"/>
            <a:ext cx="8400691" cy="5734604"/>
          </a:xfrm>
        </p:spPr>
        <p:txBody>
          <a:bodyPr>
            <a:normAutofit/>
          </a:bodyPr>
          <a:lstStyle/>
          <a:p>
            <a:pPr>
              <a:buFont typeface="Arial" charset="0"/>
              <a:buChar char="•"/>
            </a:pPr>
            <a:r>
              <a:rPr lang="en-US" dirty="0"/>
              <a:t> For a monotonic operator and ease of solving the linear system, , diagonal dominance is desired :</a:t>
            </a:r>
          </a:p>
          <a:p>
            <a:pPr>
              <a:buFont typeface="Arial" charset="0"/>
              <a:buChar char="•"/>
            </a:pPr>
            <a:endParaRPr lang="en-US" dirty="0"/>
          </a:p>
          <a:p>
            <a:pPr>
              <a:buFont typeface="Arial" charset="0"/>
              <a:buChar char="•"/>
            </a:pPr>
            <a:r>
              <a:rPr lang="en-US" dirty="0"/>
              <a:t> Consider u = 1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 </a:t>
            </a:r>
            <a:r>
              <a:rPr lang="en-US" dirty="0">
                <a:latin typeface="symbol" charset="2"/>
              </a:rPr>
              <a:t>D</a:t>
            </a:r>
            <a:r>
              <a:rPr lang="en-US" dirty="0"/>
              <a:t>t &gt;&gt; 1:</a:t>
            </a:r>
          </a:p>
          <a:p>
            <a:pPr lvl="1">
              <a:buFont typeface="Arial" charset="0"/>
              <a:buChar char="•"/>
            </a:pPr>
            <a:r>
              <a:rPr lang="en-US" dirty="0"/>
              <a:t>a</a:t>
            </a:r>
            <a:r>
              <a:rPr lang="en-US" baseline="-25000" dirty="0"/>
              <a:t>j+1</a:t>
            </a:r>
            <a:r>
              <a:rPr lang="en-US" dirty="0"/>
              <a:t>=1.2e-5 a</a:t>
            </a:r>
            <a:r>
              <a:rPr lang="en-US" baseline="-25000" dirty="0"/>
              <a:t>j-1</a:t>
            </a:r>
            <a:r>
              <a:rPr lang="en-US" dirty="0"/>
              <a:t>=2.4e-5 </a:t>
            </a:r>
            <a:r>
              <a:rPr lang="en-US" dirty="0" err="1"/>
              <a:t>a</a:t>
            </a:r>
            <a:r>
              <a:rPr lang="en-US" baseline="-25000" dirty="0" err="1"/>
              <a:t>j</a:t>
            </a:r>
            <a:r>
              <a:rPr lang="en-US" dirty="0"/>
              <a:t> = 3.6e-5</a:t>
            </a:r>
          </a:p>
          <a:p>
            <a:pPr lvl="1">
              <a:buFont typeface="Arial" charset="0"/>
              <a:buChar char="•"/>
            </a:pPr>
            <a:r>
              <a:rPr lang="en-US" dirty="0"/>
              <a:t>Stable and monotonic field will be realized; Re based on length scale = 0.67</a:t>
            </a:r>
          </a:p>
          <a:p>
            <a:pPr lvl="1">
              <a:buFont typeface="Arial" charset="0"/>
              <a:buChar char="•"/>
            </a:pPr>
            <a:endParaRPr lang="en-US" dirty="0"/>
          </a:p>
          <a:p>
            <a:pPr>
              <a:buFont typeface="Arial" charset="0"/>
              <a:buChar char="•"/>
            </a:pPr>
            <a:r>
              <a:rPr lang="en-US" dirty="0"/>
              <a:t> Consider u = 10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a:t>
            </a:r>
            <a:r>
              <a:rPr lang="en-US" dirty="0">
                <a:latin typeface="symbol" charset="2"/>
              </a:rPr>
              <a:t>D</a:t>
            </a:r>
            <a:r>
              <a:rPr lang="en-US" dirty="0"/>
              <a:t>t &gt;&gt; 1:</a:t>
            </a:r>
          </a:p>
          <a:p>
            <a:pPr lvl="1">
              <a:buFont typeface="Arial" charset="0"/>
              <a:buChar char="•"/>
            </a:pPr>
            <a:r>
              <a:rPr lang="en-US" dirty="0"/>
              <a:t>a</a:t>
            </a:r>
            <a:r>
              <a:rPr lang="en-US" baseline="-25000" dirty="0"/>
              <a:t>j+1</a:t>
            </a:r>
            <a:r>
              <a:rPr lang="en-US" dirty="0"/>
              <a:t>=-4.2e-5 a</a:t>
            </a:r>
            <a:r>
              <a:rPr lang="en-US" baseline="-25000" dirty="0"/>
              <a:t>j-1</a:t>
            </a:r>
            <a:r>
              <a:rPr lang="en-US" dirty="0"/>
              <a:t>=7.8e-5 </a:t>
            </a:r>
            <a:r>
              <a:rPr lang="en-US" dirty="0" err="1"/>
              <a:t>a</a:t>
            </a:r>
            <a:r>
              <a:rPr lang="en-US" baseline="-25000" dirty="0" err="1"/>
              <a:t>j</a:t>
            </a:r>
            <a:r>
              <a:rPr lang="en-US" dirty="0"/>
              <a:t> = 3.605e-5</a:t>
            </a:r>
          </a:p>
          <a:p>
            <a:pPr lvl="1">
              <a:buFont typeface="Arial" charset="0"/>
              <a:buChar char="•"/>
            </a:pPr>
            <a:r>
              <a:rPr lang="en-US" dirty="0"/>
              <a:t>Unstable and lack of scalar monotonicity will be realized; Re based on length scale = 6.7</a:t>
            </a:r>
          </a:p>
          <a:p>
            <a:pPr lvl="1">
              <a:buFont typeface="Arial" charset="0"/>
              <a:buChar char="•"/>
            </a:pPr>
            <a:r>
              <a:rPr lang="en-US" dirty="0"/>
              <a:t>Standard preconditioner, e.g., SGS, are not expected to converge the linear system</a:t>
            </a:r>
          </a:p>
          <a:p>
            <a:pPr lvl="1">
              <a:buFont typeface="Arial" charset="0"/>
              <a:buChar char="•"/>
            </a:pPr>
            <a:endParaRPr lang="en-US" dirty="0"/>
          </a:p>
          <a:p>
            <a:pPr>
              <a:buFont typeface="Arial" charset="0"/>
              <a:buChar char="•"/>
            </a:pPr>
            <a:r>
              <a:rPr lang="en-US" dirty="0"/>
              <a:t> Mesh spacing for monotonicity must be:</a:t>
            </a:r>
          </a:p>
          <a:p>
            <a:pPr lvl="1">
              <a:buFont typeface="Arial" charset="0"/>
              <a:buChar char="•"/>
            </a:pPr>
            <a:r>
              <a:rPr lang="en-US" dirty="0"/>
              <a:t>Cell </a:t>
            </a:r>
            <a:r>
              <a:rPr lang="en-US" dirty="0" err="1"/>
              <a:t>Peclet</a:t>
            </a:r>
            <a:r>
              <a:rPr lang="en-US" dirty="0"/>
              <a:t> number, </a:t>
            </a:r>
            <a:r>
              <a:rPr lang="en-US" dirty="0" err="1"/>
              <a:t>Pe</a:t>
            </a:r>
            <a:r>
              <a:rPr lang="en-US" dirty="0"/>
              <a:t> is a cell-Reynolds number based on local properties and </a:t>
            </a:r>
            <a:r>
              <a:rPr lang="en-US"/>
              <a:t>mesh spacing</a:t>
            </a:r>
          </a:p>
          <a:p>
            <a:pPr lvl="1">
              <a:buFont typeface="Arial" charset="0"/>
              <a:buChar char="•"/>
            </a:pPr>
            <a:endParaRPr lang="en-US" dirty="0"/>
          </a:p>
          <a:p>
            <a:pPr>
              <a:buFont typeface="Arial" charset="0"/>
              <a:buChar char="•"/>
            </a:pPr>
            <a:r>
              <a:rPr lang="en-US" dirty="0"/>
              <a:t> Consider u = 10 cm/s; </a:t>
            </a:r>
            <a:r>
              <a:rPr lang="en-US" dirty="0">
                <a:latin typeface="symbol" charset="2"/>
              </a:rPr>
              <a:t>r</a:t>
            </a:r>
            <a:r>
              <a:rPr lang="en-US" dirty="0"/>
              <a:t> = 1.2e-3 g/cm3; </a:t>
            </a:r>
            <a:r>
              <a:rPr lang="en-US" dirty="0">
                <a:latin typeface="symbol" charset="2"/>
              </a:rPr>
              <a:t>m</a:t>
            </a:r>
            <a:r>
              <a:rPr lang="en-US" dirty="0"/>
              <a:t>/</a:t>
            </a:r>
            <a:r>
              <a:rPr lang="en-US" dirty="0" err="1"/>
              <a:t>Sc</a:t>
            </a:r>
            <a:r>
              <a:rPr lang="en-US" dirty="0"/>
              <a:t> = 1.8e-4 g/cm-s; </a:t>
            </a:r>
            <a:r>
              <a:rPr lang="en-US" dirty="0" err="1">
                <a:latin typeface="symbol" charset="2"/>
              </a:rPr>
              <a:t>D</a:t>
            </a:r>
            <a:r>
              <a:rPr lang="en-US" dirty="0" err="1"/>
              <a:t>x</a:t>
            </a:r>
            <a:r>
              <a:rPr lang="en-US" dirty="0"/>
              <a:t> = 0.1 cm; </a:t>
            </a:r>
            <a:r>
              <a:rPr lang="en-US" dirty="0">
                <a:latin typeface="symbol" charset="2"/>
              </a:rPr>
              <a:t>D</a:t>
            </a:r>
            <a:r>
              <a:rPr lang="en-US" dirty="0"/>
              <a:t>t =?</a:t>
            </a:r>
          </a:p>
          <a:p>
            <a:pPr lvl="1">
              <a:buFont typeface="Arial" charset="0"/>
              <a:buChar char="•"/>
            </a:pPr>
            <a:r>
              <a:rPr lang="en-US" dirty="0"/>
              <a:t>For diagonal dominance, </a:t>
            </a:r>
            <a:r>
              <a:rPr lang="en-US" dirty="0">
                <a:latin typeface="symbol" charset="2"/>
              </a:rPr>
              <a:t>D</a:t>
            </a:r>
            <a:r>
              <a:rPr lang="en-US" dirty="0"/>
              <a:t>t = 0.0143 which corresponds to a Courant number of unity</a:t>
            </a:r>
          </a:p>
        </p:txBody>
      </p:sp>
      <p:sp>
        <p:nvSpPr>
          <p:cNvPr id="24" name="TextBox 23"/>
          <p:cNvSpPr txBox="1"/>
          <p:nvPr/>
        </p:nvSpPr>
        <p:spPr>
          <a:xfrm>
            <a:off x="7118430" y="568317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5" name="TextBox 24"/>
              <p:cNvSpPr txBox="1"/>
              <p:nvPr/>
            </p:nvSpPr>
            <p:spPr>
              <a:xfrm>
                <a:off x="4332970" y="1709200"/>
                <a:ext cx="2482474" cy="795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r>
                        <a:rPr lang="en-US" b="0" i="1" smtClean="0">
                          <a:latin typeface="Cambria Math" panose="02040503050406030204" pitchFamily="18" charset="0"/>
                        </a:rPr>
                        <m:t>𝐷</m:t>
                      </m:r>
                      <m:r>
                        <a:rPr lang="en-US" b="0" i="1" smtClean="0">
                          <a:latin typeface="Cambria Math" panose="02040503050406030204" pitchFamily="18" charset="0"/>
                        </a:rPr>
                        <m:t>:       </m:t>
                      </m:r>
                      <m:d>
                        <m:dPr>
                          <m:begChr m:val="|"/>
                          <m:endChr m:val="|"/>
                          <m:ctrlPr>
                            <a:rPr lang="hr-H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𝑖𝑖</m:t>
                              </m:r>
                            </m:sub>
                          </m:sSub>
                        </m:e>
                      </m:d>
                      <m:r>
                        <a:rPr lang="en-US" i="1" smtClean="0">
                          <a:latin typeface="Cambria Math" panose="02040503050406030204" pitchFamily="18" charset="0"/>
                          <a:ea typeface="Cambria Math" panose="02040503050406030204" pitchFamily="18" charset="0"/>
                        </a:rPr>
                        <m:t>≥</m:t>
                      </m:r>
                      <m:nary>
                        <m:naryPr>
                          <m:chr m:val="∑"/>
                          <m:supHide m:val="on"/>
                          <m:ctrlPr>
                            <a:rPr lang="mr-IN" i="1">
                              <a:latin typeface="Cambria Math" panose="02040503050406030204" pitchFamily="18" charset="0"/>
                            </a:rPr>
                          </m:ctrlPr>
                        </m:naryPr>
                        <m:sub>
                          <m:r>
                            <m:rPr>
                              <m:brk m:alnAt="7"/>
                            </m:rPr>
                            <a:rPr lang="en-US" i="1">
                              <a:latin typeface="Cambria Math" charset="0"/>
                            </a:rPr>
                            <m:t>𝑖</m:t>
                          </m:r>
                          <m:r>
                            <a:rPr lang="en-US" i="1">
                              <a:latin typeface="Cambria Math" charset="0"/>
                              <a:ea typeface="Cambria Math" charset="0"/>
                              <a:cs typeface="Cambria Math" charset="0"/>
                            </a:rPr>
                            <m:t>≠</m:t>
                          </m:r>
                          <m:r>
                            <a:rPr lang="en-US" i="1">
                              <a:latin typeface="Cambria Math" charset="0"/>
                              <a:ea typeface="Cambria Math" charset="0"/>
                              <a:cs typeface="Cambria Math" charset="0"/>
                            </a:rPr>
                            <m:t>𝑗</m:t>
                          </m:r>
                        </m:sub>
                        <m:sup/>
                        <m:e>
                          <m:d>
                            <m:dPr>
                              <m:begChr m:val="|"/>
                              <m:endChr m:val="|"/>
                              <m:ctrlPr>
                                <a:rPr lang="hr-H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𝑖𝑗</m:t>
                                  </m:r>
                                </m:sub>
                              </m:sSub>
                            </m:e>
                          </m:d>
                        </m:e>
                      </m:nary>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332970" y="1709200"/>
                <a:ext cx="2482474" cy="795859"/>
              </a:xfrm>
              <a:prstGeom prst="rect">
                <a:avLst/>
              </a:prstGeom>
              <a:blipFill>
                <a:blip r:embed="rId2"/>
                <a:stretch>
                  <a:fillRect t="-115625" r="-510" b="-15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827704" y="2739044"/>
                <a:ext cx="14757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𝐷𝐷</m:t>
                      </m:r>
                      <m:r>
                        <a:rPr lang="en-US" b="0" i="1" smtClean="0">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𝑃𝐴𝑆𝑆𝐸𝐷</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3827704" y="2739044"/>
                <a:ext cx="1475725"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7704" y="3952900"/>
                <a:ext cx="144206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charset="0"/>
                          <a:cs typeface="Cambria Math" charset="0"/>
                        </a:rPr>
                        <m:t>𝐷𝐷</m:t>
                      </m:r>
                      <m:r>
                        <a:rPr lang="en-US" i="1" smtClean="0">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𝐹𝐴𝐼𝐿𝐸𝐷</m:t>
                      </m:r>
                    </m:oMath>
                  </m:oMathPara>
                </a14:m>
                <a:endParaRPr lang="en-US" dirty="0"/>
              </a:p>
              <a:p>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827704" y="3952900"/>
                <a:ext cx="1442061"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945806" y="6327906"/>
                <a:ext cx="107087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𝐶</m:t>
                      </m:r>
                      <m:r>
                        <a:rPr lang="en-US" b="0" i="1" smtClean="0">
                          <a:latin typeface="Cambria Math" charset="0"/>
                          <a:ea typeface="Cambria Math" charset="0"/>
                          <a:cs typeface="Cambria Math" charset="0"/>
                        </a:rPr>
                        <m:t>=</m:t>
                      </m:r>
                      <m:f>
                        <m:fPr>
                          <m:ctrlPr>
                            <a:rPr lang="mr-IN"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𝑢</m:t>
                          </m:r>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𝑡</m:t>
                          </m:r>
                        </m:num>
                        <m:den>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945806" y="6327906"/>
                <a:ext cx="1070871" cy="612732"/>
              </a:xfrm>
              <a:prstGeom prst="rect">
                <a:avLst/>
              </a:prstGeom>
              <a:blipFill>
                <a:blip r:embed="rId5"/>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390604" y="4769879"/>
                <a:ext cx="1433085" cy="665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f>
                        <m:fPr>
                          <m:ctrlPr>
                            <a:rPr lang="mr-IN" i="1" smtClean="0">
                              <a:latin typeface="Cambria Math" panose="02040503050406030204" pitchFamily="18" charset="0"/>
                            </a:rPr>
                          </m:ctrlPr>
                        </m:fPr>
                        <m:num>
                          <m:r>
                            <a:rPr lang="en-US" b="0" i="1" smtClean="0">
                              <a:latin typeface="Cambria Math" charset="0"/>
                            </a:rPr>
                            <m:t>2</m:t>
                          </m:r>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𝑆𝑐</m:t>
                          </m:r>
                        </m:num>
                        <m:den>
                          <m:r>
                            <a:rPr lang="mr-IN"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𝑢</m:t>
                          </m:r>
                        </m:den>
                      </m:f>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4390604" y="4769879"/>
                <a:ext cx="1433085" cy="66518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823689" y="4768061"/>
                <a:ext cx="1766061" cy="6594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charset="0"/>
                          <a:ea typeface="Cambria Math" charset="0"/>
                          <a:cs typeface="Cambria Math" charset="0"/>
                        </a:rPr>
                        <m:t>P</m:t>
                      </m:r>
                      <m: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𝜌</m:t>
                          </m:r>
                          <m:r>
                            <a:rPr lang="en-US" i="1">
                              <a:latin typeface="Cambria Math" charset="0"/>
                              <a:ea typeface="Cambria Math" charset="0"/>
                              <a:cs typeface="Cambria Math" charset="0"/>
                            </a:rPr>
                            <m:t>𝑢</m:t>
                          </m:r>
                          <m:r>
                            <m:rPr>
                              <m:sty m:val="p"/>
                            </m:rPr>
                            <a:rPr lang="el-GR"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𝑥</m:t>
                          </m:r>
                        </m:num>
                        <m:den>
                          <m:r>
                            <a:rPr lang="mr-IN"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𝑆𝑐</m:t>
                          </m:r>
                        </m:den>
                      </m:f>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2</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823689" y="4768061"/>
                <a:ext cx="1766061" cy="659411"/>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179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CDD89CBF-413F-7C4A-A90E-0F4869C1E0CC}"/>
              </a:ext>
            </a:extLst>
          </p:cNvPr>
          <p:cNvCxnSpPr>
            <a:cxnSpLocks/>
          </p:cNvCxnSpPr>
          <p:nvPr/>
        </p:nvCxnSpPr>
        <p:spPr>
          <a:xfrm>
            <a:off x="4077632" y="2403395"/>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Classic Flux Limiters</a:t>
            </a:r>
            <a:br>
              <a:rPr lang="en-US" dirty="0"/>
            </a:br>
            <a:r>
              <a:rPr lang="en-US" sz="1200" i="1" dirty="0"/>
              <a:t>Van Leer, B. (1974), "Towards the ultimate conservative difference scheme II. Monotonicity and conservation combined in a second order scheme", J. </a:t>
            </a:r>
            <a:r>
              <a:rPr lang="en-US" sz="1200" i="1" dirty="0" err="1"/>
              <a:t>Comput</a:t>
            </a:r>
            <a:r>
              <a:rPr lang="en-US" sz="1200" i="1" dirty="0"/>
              <a:t>. Phys., </a:t>
            </a:r>
            <a:r>
              <a:rPr lang="en-US" sz="1200" b="1" i="1" dirty="0"/>
              <a:t>14</a:t>
            </a:r>
            <a:r>
              <a:rPr lang="en-US" sz="1200" i="1" dirty="0"/>
              <a:t> (4): 361–370</a:t>
            </a:r>
            <a:br>
              <a:rPr lang="en-US" sz="1200" dirty="0"/>
            </a:br>
            <a:endParaRPr lang="en-US" sz="1200" dirty="0"/>
          </a:p>
        </p:txBody>
      </p:sp>
      <p:sp>
        <p:nvSpPr>
          <p:cNvPr id="3" name="Slide Number Placeholder 2"/>
          <p:cNvSpPr>
            <a:spLocks noGrp="1"/>
          </p:cNvSpPr>
          <p:nvPr>
            <p:ph type="sldNum" sz="quarter" idx="4"/>
          </p:nvPr>
        </p:nvSpPr>
        <p:spPr/>
        <p:txBody>
          <a:bodyPr/>
          <a:lstStyle/>
          <a:p>
            <a:fld id="{4FAB73BC-B049-4115-A692-8D63A059BFB8}" type="slidenum">
              <a:rPr lang="en-US" smtClean="0"/>
              <a:pPr/>
              <a:t>11</a:t>
            </a:fld>
            <a:endParaRPr lang="en-US" dirty="0"/>
          </a:p>
        </p:txBody>
      </p:sp>
      <p:sp>
        <p:nvSpPr>
          <p:cNvPr id="4" name="Text Placeholder 3"/>
          <p:cNvSpPr>
            <a:spLocks noGrp="1"/>
          </p:cNvSpPr>
          <p:nvPr>
            <p:ph type="body" sz="quarter" idx="10"/>
          </p:nvPr>
        </p:nvSpPr>
        <p:spPr>
          <a:xfrm>
            <a:off x="615987" y="1441700"/>
            <a:ext cx="7543800" cy="3983894"/>
          </a:xfrm>
        </p:spPr>
        <p:txBody>
          <a:bodyPr>
            <a:normAutofit/>
          </a:bodyPr>
          <a:lstStyle/>
          <a:p>
            <a:pPr>
              <a:buFont typeface="Arial" charset="0"/>
              <a:buChar char="•"/>
            </a:pPr>
            <a:r>
              <a:rPr lang="en-US" dirty="0"/>
              <a:t> Consider our standard three-point stencil obtained by iterating edge 1 and 2</a:t>
            </a:r>
          </a:p>
          <a:p>
            <a:pPr>
              <a:buFont typeface="Arial" charset="0"/>
              <a:buChar char="•"/>
            </a:pPr>
            <a:endParaRPr lang="en-US" dirty="0"/>
          </a:p>
          <a:p>
            <a:pPr>
              <a:buFont typeface="Arial" charset="0"/>
              <a:buChar char="•"/>
            </a:pPr>
            <a:endParaRPr lang="en-US" dirty="0"/>
          </a:p>
          <a:p>
            <a:pPr marL="0" indent="0">
              <a:buNone/>
            </a:pPr>
            <a:endParaRPr lang="en-US" dirty="0"/>
          </a:p>
          <a:p>
            <a:pPr>
              <a:buFont typeface="Arial" charset="0"/>
              <a:buChar char="•"/>
            </a:pPr>
            <a:r>
              <a:rPr lang="en-US" dirty="0"/>
              <a:t> In the above stencil, we are stressing that when iterating edge 2, we do not have information easily obtain for edge 1 (shown above as a dotted line); (speaking from an unstructured perspective)</a:t>
            </a:r>
          </a:p>
        </p:txBody>
      </p:sp>
      <p:cxnSp>
        <p:nvCxnSpPr>
          <p:cNvPr id="5" name="Straight Connector 4"/>
          <p:cNvCxnSpPr>
            <a:cxnSpLocks/>
            <a:endCxn id="8" idx="6"/>
          </p:cNvCxnSpPr>
          <p:nvPr/>
        </p:nvCxnSpPr>
        <p:spPr>
          <a:xfrm>
            <a:off x="1828801" y="2395959"/>
            <a:ext cx="237744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37361" y="233172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9361" y="2295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023361" y="2304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90595" y="1964437"/>
            <a:ext cx="476412" cy="369332"/>
          </a:xfrm>
          <a:prstGeom prst="rect">
            <a:avLst/>
          </a:prstGeom>
          <a:noFill/>
        </p:spPr>
        <p:txBody>
          <a:bodyPr wrap="none" rtlCol="0">
            <a:spAutoFit/>
          </a:bodyPr>
          <a:lstStyle/>
          <a:p>
            <a:r>
              <a:rPr lang="en-US"/>
              <a:t>j-1</a:t>
            </a:r>
          </a:p>
        </p:txBody>
      </p:sp>
      <p:sp>
        <p:nvSpPr>
          <p:cNvPr id="10" name="TextBox 9"/>
          <p:cNvSpPr txBox="1"/>
          <p:nvPr/>
        </p:nvSpPr>
        <p:spPr>
          <a:xfrm>
            <a:off x="3979988" y="1964437"/>
            <a:ext cx="269626" cy="369332"/>
          </a:xfrm>
          <a:prstGeom prst="rect">
            <a:avLst/>
          </a:prstGeom>
          <a:noFill/>
        </p:spPr>
        <p:txBody>
          <a:bodyPr wrap="none" rtlCol="0">
            <a:spAutoFit/>
          </a:bodyPr>
          <a:lstStyle/>
          <a:p>
            <a:r>
              <a:rPr lang="en-US"/>
              <a:t>j</a:t>
            </a:r>
          </a:p>
        </p:txBody>
      </p:sp>
      <p:sp>
        <p:nvSpPr>
          <p:cNvPr id="11" name="TextBox 10"/>
          <p:cNvSpPr txBox="1"/>
          <p:nvPr/>
        </p:nvSpPr>
        <p:spPr>
          <a:xfrm>
            <a:off x="6162595" y="1943868"/>
            <a:ext cx="513282" cy="369332"/>
          </a:xfrm>
          <a:prstGeom prst="rect">
            <a:avLst/>
          </a:prstGeom>
          <a:noFill/>
        </p:spPr>
        <p:txBody>
          <a:bodyPr wrap="none" rtlCol="0">
            <a:spAutoFit/>
          </a:bodyPr>
          <a:lstStyle/>
          <a:p>
            <a:r>
              <a:rPr lang="en-US" dirty="0"/>
              <a:t>j+1</a:t>
            </a:r>
          </a:p>
        </p:txBody>
      </p:sp>
      <p:sp>
        <p:nvSpPr>
          <p:cNvPr id="12" name="Triangle 11"/>
          <p:cNvSpPr/>
          <p:nvPr/>
        </p:nvSpPr>
        <p:spPr>
          <a:xfrm>
            <a:off x="5233767" y="233985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2886337" y="23332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8566" y="1934867"/>
            <a:ext cx="688009" cy="369332"/>
          </a:xfrm>
          <a:prstGeom prst="rect">
            <a:avLst/>
          </a:prstGeom>
          <a:noFill/>
        </p:spPr>
        <p:txBody>
          <a:bodyPr wrap="none" rtlCol="0">
            <a:spAutoFit/>
          </a:bodyPr>
          <a:lstStyle/>
          <a:p>
            <a:r>
              <a:rPr lang="en-US" dirty="0"/>
              <a:t>Z</a:t>
            </a:r>
            <a:r>
              <a:rPr lang="en-US" baseline="-25000" dirty="0"/>
              <a:t>j+1/2</a:t>
            </a:r>
          </a:p>
        </p:txBody>
      </p:sp>
      <p:sp>
        <p:nvSpPr>
          <p:cNvPr id="21" name="TextBox 20"/>
          <p:cNvSpPr txBox="1"/>
          <p:nvPr/>
        </p:nvSpPr>
        <p:spPr>
          <a:xfrm>
            <a:off x="2663853" y="1948511"/>
            <a:ext cx="663964" cy="369332"/>
          </a:xfrm>
          <a:prstGeom prst="rect">
            <a:avLst/>
          </a:prstGeom>
          <a:noFill/>
        </p:spPr>
        <p:txBody>
          <a:bodyPr wrap="none" rtlCol="0">
            <a:spAutoFit/>
          </a:bodyPr>
          <a:lstStyle/>
          <a:p>
            <a:r>
              <a:rPr lang="en-US"/>
              <a:t>Z</a:t>
            </a:r>
            <a:r>
              <a:rPr lang="en-US" baseline="-25000"/>
              <a:t>j-1/2</a:t>
            </a:r>
            <a:endParaRPr lang="en-US" baseline="-25000" dirty="0"/>
          </a:p>
        </p:txBody>
      </p:sp>
      <p:sp>
        <p:nvSpPr>
          <p:cNvPr id="20" name="TextBox 19">
            <a:extLst>
              <a:ext uri="{FF2B5EF4-FFF2-40B4-BE49-F238E27FC236}">
                <a16:creationId xmlns:a16="http://schemas.microsoft.com/office/drawing/2014/main" id="{5D05DD41-144C-3343-8127-5B4345327170}"/>
              </a:ext>
            </a:extLst>
          </p:cNvPr>
          <p:cNvSpPr txBox="1"/>
          <p:nvPr/>
        </p:nvSpPr>
        <p:spPr>
          <a:xfrm>
            <a:off x="2561260" y="2538893"/>
            <a:ext cx="869149" cy="369332"/>
          </a:xfrm>
          <a:prstGeom prst="rect">
            <a:avLst/>
          </a:prstGeom>
          <a:noFill/>
        </p:spPr>
        <p:txBody>
          <a:bodyPr wrap="none" rtlCol="0">
            <a:spAutoFit/>
          </a:bodyPr>
          <a:lstStyle/>
          <a:p>
            <a:r>
              <a:rPr lang="en-US" dirty="0"/>
              <a:t>Edge 1</a:t>
            </a:r>
          </a:p>
        </p:txBody>
      </p:sp>
      <p:sp>
        <p:nvSpPr>
          <p:cNvPr id="27" name="TextBox 26">
            <a:extLst>
              <a:ext uri="{FF2B5EF4-FFF2-40B4-BE49-F238E27FC236}">
                <a16:creationId xmlns:a16="http://schemas.microsoft.com/office/drawing/2014/main" id="{45E0BDCC-540A-D149-B0F0-FEDAEA857530}"/>
              </a:ext>
            </a:extLst>
          </p:cNvPr>
          <p:cNvSpPr txBox="1"/>
          <p:nvPr/>
        </p:nvSpPr>
        <p:spPr>
          <a:xfrm>
            <a:off x="4799192" y="2612700"/>
            <a:ext cx="869149" cy="369332"/>
          </a:xfrm>
          <a:prstGeom prst="rect">
            <a:avLst/>
          </a:prstGeom>
          <a:noFill/>
        </p:spPr>
        <p:txBody>
          <a:bodyPr wrap="none" rtlCol="0">
            <a:spAutoFit/>
          </a:bodyPr>
          <a:lstStyle/>
          <a:p>
            <a:r>
              <a:rPr lang="en-US" dirty="0"/>
              <a:t>Edge 2</a:t>
            </a:r>
          </a:p>
        </p:txBody>
      </p:sp>
      <p:cxnSp>
        <p:nvCxnSpPr>
          <p:cNvPr id="31" name="Straight Arrow Connector 30">
            <a:extLst>
              <a:ext uri="{FF2B5EF4-FFF2-40B4-BE49-F238E27FC236}">
                <a16:creationId xmlns:a16="http://schemas.microsoft.com/office/drawing/2014/main" id="{FF6691AC-00EB-5C47-A0E2-8B4E433353DB}"/>
              </a:ext>
            </a:extLst>
          </p:cNvPr>
          <p:cNvCxnSpPr/>
          <p:nvPr/>
        </p:nvCxnSpPr>
        <p:spPr>
          <a:xfrm flipV="1">
            <a:off x="1737361" y="128712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2735FCD-58B3-3340-AFA6-AFFD957BE3FB}"/>
              </a:ext>
            </a:extLst>
          </p:cNvPr>
          <p:cNvSpPr txBox="1"/>
          <p:nvPr/>
        </p:nvSpPr>
        <p:spPr>
          <a:xfrm>
            <a:off x="1197816" y="106307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A93B1A-7595-4949-813D-261CB2FDBF19}"/>
                  </a:ext>
                </a:extLst>
              </p:cNvPr>
              <p:cNvSpPr txBox="1"/>
              <p:nvPr/>
            </p:nvSpPr>
            <p:spPr>
              <a:xfrm>
                <a:off x="1084269" y="5341802"/>
                <a:ext cx="1820370" cy="770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charset="0"/>
                            </a:rPr>
                            <m:t>𝑗</m:t>
                          </m:r>
                        </m:sub>
                      </m:sSub>
                      <m:r>
                        <a:rPr lang="en-US" b="0" i="1" smtClean="0">
                          <a:latin typeface="Cambria Math" charset="0"/>
                        </a:rPr>
                        <m:t>=</m:t>
                      </m:r>
                      <m:f>
                        <m:fPr>
                          <m:ctrlPr>
                            <a:rPr lang="en-US" b="0" i="1" smtClean="0">
                              <a:latin typeface="Cambria Math" panose="02040503050406030204" pitchFamily="18" charset="0"/>
                            </a:rPr>
                          </m:ctrlPr>
                        </m:fPr>
                        <m:num>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e>
                          </m:d>
                        </m:num>
                        <m:den>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den>
                      </m:f>
                    </m:oMath>
                  </m:oMathPara>
                </a14:m>
                <a:endParaRPr lang="en-US" dirty="0"/>
              </a:p>
            </p:txBody>
          </p:sp>
        </mc:Choice>
        <mc:Fallback xmlns="">
          <p:sp>
            <p:nvSpPr>
              <p:cNvPr id="33" name="TextBox 32">
                <a:extLst>
                  <a:ext uri="{FF2B5EF4-FFF2-40B4-BE49-F238E27FC236}">
                    <a16:creationId xmlns:a16="http://schemas.microsoft.com/office/drawing/2014/main" id="{E7A93B1A-7595-4949-813D-261CB2FDBF19}"/>
                  </a:ext>
                </a:extLst>
              </p:cNvPr>
              <p:cNvSpPr txBox="1">
                <a:spLocks noRot="1" noChangeAspect="1" noMove="1" noResize="1" noEditPoints="1" noAdjustHandles="1" noChangeArrowheads="1" noChangeShapeType="1" noTextEdit="1"/>
              </p:cNvSpPr>
              <p:nvPr/>
            </p:nvSpPr>
            <p:spPr>
              <a:xfrm>
                <a:off x="1084269" y="5341802"/>
                <a:ext cx="1820370" cy="770275"/>
              </a:xfrm>
              <a:prstGeom prst="rect">
                <a:avLst/>
              </a:prstGeom>
              <a:blipFill>
                <a:blip r:embed="rId2"/>
                <a:stretch>
                  <a:fillRect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E36ABA7-36DF-7C42-BB1B-DD640D3573BA}"/>
                  </a:ext>
                </a:extLst>
              </p:cNvPr>
              <p:cNvSpPr txBox="1"/>
              <p:nvPr/>
            </p:nvSpPr>
            <p:spPr>
              <a:xfrm>
                <a:off x="5185132" y="5521242"/>
                <a:ext cx="3944028" cy="411395"/>
              </a:xfrm>
              <a:prstGeom prst="rect">
                <a:avLst/>
              </a:prstGeom>
              <a:noFill/>
            </p:spPr>
            <p:txBody>
              <a:bodyPr wrap="none" rtlCol="0">
                <a:spAutoFit/>
              </a:bodyPr>
              <a:lstStyle/>
              <a:p>
                <a14:m>
                  <m:oMath xmlns:m="http://schemas.openxmlformats.org/officeDocument/2006/math">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panose="02040503050406030204" pitchFamily="18" charset="0"/>
                              </a:rPr>
                              <m:t>−1</m:t>
                            </m:r>
                          </m:sub>
                        </m:sSub>
                      </m:e>
                    </m:d>
                    <m:r>
                      <a:rPr lang="en-US" i="1">
                        <a:latin typeface="Cambria Math" panose="02040503050406030204" pitchFamily="18" charset="0"/>
                      </a:rPr>
                      <m:t> </m:t>
                    </m:r>
                    <m:r>
                      <a:rPr lang="en-US" b="0" i="1" smtClean="0">
                        <a:latin typeface="Cambria Math" charset="0"/>
                      </a:rPr>
                      <m:t>=</m:t>
                    </m:r>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smtClean="0">
                        <a:latin typeface="Cambria Math"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oMath>
                </a14:m>
                <a:endParaRPr lang="en-US" dirty="0"/>
              </a:p>
            </p:txBody>
          </p:sp>
        </mc:Choice>
        <mc:Fallback xmlns="">
          <p:sp>
            <p:nvSpPr>
              <p:cNvPr id="34" name="TextBox 33">
                <a:extLst>
                  <a:ext uri="{FF2B5EF4-FFF2-40B4-BE49-F238E27FC236}">
                    <a16:creationId xmlns:a16="http://schemas.microsoft.com/office/drawing/2014/main" id="{2E36ABA7-36DF-7C42-BB1B-DD640D3573BA}"/>
                  </a:ext>
                </a:extLst>
              </p:cNvPr>
              <p:cNvSpPr txBox="1">
                <a:spLocks noRot="1" noChangeAspect="1" noMove="1" noResize="1" noEditPoints="1" noAdjustHandles="1" noChangeArrowheads="1" noChangeShapeType="1" noTextEdit="1"/>
              </p:cNvSpPr>
              <p:nvPr/>
            </p:nvSpPr>
            <p:spPr>
              <a:xfrm>
                <a:off x="5185132" y="5521242"/>
                <a:ext cx="3944028" cy="411395"/>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C92E85-5CB5-6447-BDD3-5681155D90D1}"/>
                  </a:ext>
                </a:extLst>
              </p:cNvPr>
              <p:cNvSpPr txBox="1"/>
              <p:nvPr/>
            </p:nvSpPr>
            <p:spPr>
              <a:xfrm>
                <a:off x="4949791" y="6247758"/>
                <a:ext cx="2124299" cy="617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29C92E85-5CB5-6447-BDD3-5681155D90D1}"/>
                  </a:ext>
                </a:extLst>
              </p:cNvPr>
              <p:cNvSpPr txBox="1">
                <a:spLocks noRot="1" noChangeAspect="1" noMove="1" noResize="1" noEditPoints="1" noAdjustHandles="1" noChangeArrowheads="1" noChangeShapeType="1" noTextEdit="1"/>
              </p:cNvSpPr>
              <p:nvPr/>
            </p:nvSpPr>
            <p:spPr>
              <a:xfrm>
                <a:off x="4949791" y="6247758"/>
                <a:ext cx="2124299" cy="617028"/>
              </a:xfrm>
              <a:prstGeom prst="rect">
                <a:avLst/>
              </a:prstGeom>
              <a:blipFill>
                <a:blip r:embed="rId4"/>
                <a:stretch>
                  <a:fillRect b="-4082"/>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2FF1DF5-99E7-714F-8FF2-C262F75BA52B}"/>
              </a:ext>
            </a:extLst>
          </p:cNvPr>
          <p:cNvSpPr txBox="1"/>
          <p:nvPr/>
        </p:nvSpPr>
        <p:spPr>
          <a:xfrm>
            <a:off x="3006994" y="5542273"/>
            <a:ext cx="2271776" cy="369332"/>
          </a:xfrm>
          <a:prstGeom prst="rect">
            <a:avLst/>
          </a:prstGeom>
          <a:noFill/>
        </p:spPr>
        <p:txBody>
          <a:bodyPr wrap="none" rtlCol="0">
            <a:spAutoFit/>
          </a:bodyPr>
          <a:lstStyle/>
          <a:p>
            <a:r>
              <a:rPr lang="en-US" dirty="0"/>
              <a:t>(with extrapolation)</a:t>
            </a:r>
          </a:p>
        </p:txBody>
      </p:sp>
      <p:sp>
        <p:nvSpPr>
          <p:cNvPr id="44" name="TextBox 43">
            <a:extLst>
              <a:ext uri="{FF2B5EF4-FFF2-40B4-BE49-F238E27FC236}">
                <a16:creationId xmlns:a16="http://schemas.microsoft.com/office/drawing/2014/main" id="{8695ABB9-6D27-F743-9915-3525F17BC1C1}"/>
              </a:ext>
            </a:extLst>
          </p:cNvPr>
          <p:cNvSpPr txBox="1"/>
          <p:nvPr/>
        </p:nvSpPr>
        <p:spPr>
          <a:xfrm>
            <a:off x="3748286" y="6379853"/>
            <a:ext cx="891847" cy="369332"/>
          </a:xfrm>
          <a:prstGeom prst="rect">
            <a:avLst/>
          </a:prstGeom>
          <a:noFill/>
        </p:spPr>
        <p:txBody>
          <a:bodyPr wrap="none" rtlCol="0">
            <a:spAutoFit/>
          </a:bodyPr>
          <a:lstStyle/>
          <a:p>
            <a:r>
              <a:rPr lang="en-US" dirty="0"/>
              <a:t>Recall:</a:t>
            </a:r>
          </a:p>
        </p:txBody>
      </p:sp>
      <p:sp>
        <p:nvSpPr>
          <p:cNvPr id="45" name="TextBox 44">
            <a:extLst>
              <a:ext uri="{FF2B5EF4-FFF2-40B4-BE49-F238E27FC236}">
                <a16:creationId xmlns:a16="http://schemas.microsoft.com/office/drawing/2014/main" id="{E22A2033-30D0-3544-A2F4-E4912B7A4056}"/>
              </a:ext>
            </a:extLst>
          </p:cNvPr>
          <p:cNvSpPr txBox="1"/>
          <p:nvPr/>
        </p:nvSpPr>
        <p:spPr>
          <a:xfrm>
            <a:off x="-8768" y="5542273"/>
            <a:ext cx="1122423" cy="369332"/>
          </a:xfrm>
          <a:prstGeom prst="rect">
            <a:avLst/>
          </a:prstGeom>
          <a:noFill/>
        </p:spPr>
        <p:txBody>
          <a:bodyPr wrap="none" rtlCol="0">
            <a:spAutoFit/>
          </a:bodyPr>
          <a:lstStyle/>
          <a:p>
            <a:r>
              <a:rPr lang="en-US" dirty="0"/>
              <a:t>Defining:</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B1F9CB6-F340-C444-A0C2-F62921D0444F}"/>
                  </a:ext>
                </a:extLst>
              </p:cNvPr>
              <p:cNvSpPr txBox="1"/>
              <p:nvPr/>
            </p:nvSpPr>
            <p:spPr>
              <a:xfrm>
                <a:off x="5410041" y="4513371"/>
                <a:ext cx="3827715"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panose="02040503050406030204" pitchFamily="18" charset="0"/>
                        </a:rPr>
                        <m:t>+</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r>
                        <a:rPr lang="en-US"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e>
                      </m:d>
                    </m:oMath>
                  </m:oMathPara>
                </a14:m>
                <a:endParaRPr lang="en-US" dirty="0"/>
              </a:p>
            </p:txBody>
          </p:sp>
        </mc:Choice>
        <mc:Fallback xmlns="">
          <p:sp>
            <p:nvSpPr>
              <p:cNvPr id="46" name="TextBox 45">
                <a:extLst>
                  <a:ext uri="{FF2B5EF4-FFF2-40B4-BE49-F238E27FC236}">
                    <a16:creationId xmlns:a16="http://schemas.microsoft.com/office/drawing/2014/main" id="{6B1F9CB6-F340-C444-A0C2-F62921D0444F}"/>
                  </a:ext>
                </a:extLst>
              </p:cNvPr>
              <p:cNvSpPr txBox="1">
                <a:spLocks noRot="1" noChangeAspect="1" noMove="1" noResize="1" noEditPoints="1" noAdjustHandles="1" noChangeArrowheads="1" noChangeShapeType="1" noTextEdit="1"/>
              </p:cNvSpPr>
              <p:nvPr/>
            </p:nvSpPr>
            <p:spPr>
              <a:xfrm>
                <a:off x="5410041" y="4513371"/>
                <a:ext cx="3827715" cy="610936"/>
              </a:xfrm>
              <a:prstGeom prst="rect">
                <a:avLst/>
              </a:prstGeom>
              <a:blipFill>
                <a:blip r:embed="rId5"/>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B3D2B14-9B71-E240-AF07-3A7C7C0CFC21}"/>
                  </a:ext>
                </a:extLst>
              </p:cNvPr>
              <p:cNvSpPr txBox="1"/>
              <p:nvPr/>
            </p:nvSpPr>
            <p:spPr>
              <a:xfrm>
                <a:off x="1980707" y="3808015"/>
                <a:ext cx="4701094"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𝑙𝑜𝑤</m:t>
                          </m:r>
                        </m:sup>
                      </m:sSubSup>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m:t>
                      </m:r>
                      <m:d>
                        <m:dPr>
                          <m:ctrlPr>
                            <a:rPr lang="mr-IN"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+1/2</m:t>
                              </m:r>
                            </m:sub>
                            <m:sup>
                              <m:r>
                                <a:rPr lang="en-US" i="1">
                                  <a:latin typeface="Cambria Math" panose="02040503050406030204" pitchFamily="18" charset="0"/>
                                </a:rPr>
                                <m:t>𝑙𝑜𝑤</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+1/2</m:t>
                              </m:r>
                            </m:sub>
                            <m:sup>
                              <m:r>
                                <a:rPr lang="en-US" b="0" i="1" smtClean="0">
                                  <a:latin typeface="Cambria Math" panose="02040503050406030204" pitchFamily="18" charset="0"/>
                                </a:rPr>
                                <m:t>h𝑖𝑔h</m:t>
                              </m:r>
                            </m:sup>
                          </m:sSubSup>
                        </m:e>
                      </m:d>
                    </m:oMath>
                  </m:oMathPara>
                </a14:m>
                <a:endParaRPr lang="en-US" dirty="0"/>
              </a:p>
            </p:txBody>
          </p:sp>
        </mc:Choice>
        <mc:Fallback xmlns="">
          <p:sp>
            <p:nvSpPr>
              <p:cNvPr id="47" name="TextBox 46">
                <a:extLst>
                  <a:ext uri="{FF2B5EF4-FFF2-40B4-BE49-F238E27FC236}">
                    <a16:creationId xmlns:a16="http://schemas.microsoft.com/office/drawing/2014/main" id="{8B3D2B14-9B71-E240-AF07-3A7C7C0CFC21}"/>
                  </a:ext>
                </a:extLst>
              </p:cNvPr>
              <p:cNvSpPr txBox="1">
                <a:spLocks noRot="1" noChangeAspect="1" noMove="1" noResize="1" noEditPoints="1" noAdjustHandles="1" noChangeArrowheads="1" noChangeShapeType="1" noTextEdit="1"/>
              </p:cNvSpPr>
              <p:nvPr/>
            </p:nvSpPr>
            <p:spPr>
              <a:xfrm>
                <a:off x="1980707" y="3808015"/>
                <a:ext cx="4701094" cy="506870"/>
              </a:xfrm>
              <a:prstGeom prst="rect">
                <a:avLst/>
              </a:prstGeom>
              <a:blipFill>
                <a:blip r:embed="rId6"/>
                <a:stretch>
                  <a:fillRect b="-5000"/>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C8FF23F-A648-1E40-8CFF-DF0034C50C5E}"/>
              </a:ext>
            </a:extLst>
          </p:cNvPr>
          <p:cNvSpPr txBox="1"/>
          <p:nvPr/>
        </p:nvSpPr>
        <p:spPr>
          <a:xfrm>
            <a:off x="325177" y="4656475"/>
            <a:ext cx="335348" cy="369332"/>
          </a:xfrm>
          <a:prstGeom prst="rect">
            <a:avLst/>
          </a:prstGeom>
          <a:noFill/>
        </p:spPr>
        <p:txBody>
          <a:bodyPr wrap="none" rtlCol="0">
            <a:spAutoFit/>
          </a:bodyPr>
          <a:lstStyle/>
          <a:p>
            <a:r>
              <a:rPr lang="en-US" dirty="0"/>
              <a:t>if</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E78AB2-A4F3-7544-AEC0-99CA15C6940B}"/>
                  </a:ext>
                </a:extLst>
              </p:cNvPr>
              <p:cNvSpPr txBox="1"/>
              <p:nvPr/>
            </p:nvSpPr>
            <p:spPr>
              <a:xfrm>
                <a:off x="682738" y="4627717"/>
                <a:ext cx="1361463" cy="4268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𝑙𝑜𝑤</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oMath>
                  </m:oMathPara>
                </a14:m>
                <a:endParaRPr lang="en-US" dirty="0"/>
              </a:p>
            </p:txBody>
          </p:sp>
        </mc:Choice>
        <mc:Fallback xmlns="">
          <p:sp>
            <p:nvSpPr>
              <p:cNvPr id="49" name="TextBox 48">
                <a:extLst>
                  <a:ext uri="{FF2B5EF4-FFF2-40B4-BE49-F238E27FC236}">
                    <a16:creationId xmlns:a16="http://schemas.microsoft.com/office/drawing/2014/main" id="{BAE78AB2-A4F3-7544-AEC0-99CA15C6940B}"/>
                  </a:ext>
                </a:extLst>
              </p:cNvPr>
              <p:cNvSpPr txBox="1">
                <a:spLocks noRot="1" noChangeAspect="1" noMove="1" noResize="1" noEditPoints="1" noAdjustHandles="1" noChangeArrowheads="1" noChangeShapeType="1" noTextEdit="1"/>
              </p:cNvSpPr>
              <p:nvPr/>
            </p:nvSpPr>
            <p:spPr>
              <a:xfrm>
                <a:off x="682738" y="4627717"/>
                <a:ext cx="1361463" cy="426848"/>
              </a:xfrm>
              <a:prstGeom prst="rect">
                <a:avLst/>
              </a:prstGeom>
              <a:blipFill>
                <a:blip r:embed="rId7"/>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9EF2145-02B2-C743-9495-A4B6D79E187A}"/>
                  </a:ext>
                </a:extLst>
              </p:cNvPr>
              <p:cNvSpPr txBox="1"/>
              <p:nvPr/>
            </p:nvSpPr>
            <p:spPr>
              <a:xfrm>
                <a:off x="2649999" y="4531729"/>
                <a:ext cx="2059666"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+1/2</m:t>
                          </m:r>
                        </m:sub>
                        <m:sup>
                          <m:r>
                            <a:rPr lang="en-US" b="0" i="1" smtClean="0">
                              <a:latin typeface="Cambria Math" panose="02040503050406030204" pitchFamily="18" charset="0"/>
                            </a:rPr>
                            <m:t>h𝑖𝑔h</m:t>
                          </m:r>
                        </m:sup>
                      </m:sSubSup>
                      <m:r>
                        <a:rPr lang="en-US" b="0" i="1" smtClean="0">
                          <a:latin typeface="Cambria Math" panose="02040503050406030204" pitchFamily="18" charset="0"/>
                        </a:rPr>
                        <m:t>=</m:t>
                      </m:r>
                      <m:f>
                        <m:fPr>
                          <m:ctrlPr>
                            <a:rPr lang="mr-IN"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i="1">
                                  <a:latin typeface="Cambria Math"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num>
                        <m:den>
                          <m:r>
                            <a:rPr lang="en-US" i="1">
                              <a:latin typeface="Cambria Math" charset="0"/>
                            </a:rPr>
                            <m:t>2</m:t>
                          </m:r>
                        </m:den>
                      </m:f>
                    </m:oMath>
                  </m:oMathPara>
                </a14:m>
                <a:endParaRPr lang="en-US" dirty="0"/>
              </a:p>
            </p:txBody>
          </p:sp>
        </mc:Choice>
        <mc:Fallback xmlns="">
          <p:sp>
            <p:nvSpPr>
              <p:cNvPr id="50" name="TextBox 49">
                <a:extLst>
                  <a:ext uri="{FF2B5EF4-FFF2-40B4-BE49-F238E27FC236}">
                    <a16:creationId xmlns:a16="http://schemas.microsoft.com/office/drawing/2014/main" id="{B9EF2145-02B2-C743-9495-A4B6D79E187A}"/>
                  </a:ext>
                </a:extLst>
              </p:cNvPr>
              <p:cNvSpPr txBox="1">
                <a:spLocks noRot="1" noChangeAspect="1" noMove="1" noResize="1" noEditPoints="1" noAdjustHandles="1" noChangeArrowheads="1" noChangeShapeType="1" noTextEdit="1"/>
              </p:cNvSpPr>
              <p:nvPr/>
            </p:nvSpPr>
            <p:spPr>
              <a:xfrm>
                <a:off x="2649999" y="4531729"/>
                <a:ext cx="2059666" cy="618824"/>
              </a:xfrm>
              <a:prstGeom prst="rect">
                <a:avLst/>
              </a:prstGeom>
              <a:blipFill>
                <a:blip r:embed="rId8"/>
                <a:stretch>
                  <a:fillRect b="-4000"/>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150CCD2E-C882-264D-AA2B-4B9522F54BBA}"/>
              </a:ext>
            </a:extLst>
          </p:cNvPr>
          <p:cNvSpPr txBox="1"/>
          <p:nvPr/>
        </p:nvSpPr>
        <p:spPr>
          <a:xfrm>
            <a:off x="2066414" y="4656475"/>
            <a:ext cx="561372" cy="369332"/>
          </a:xfrm>
          <a:prstGeom prst="rect">
            <a:avLst/>
          </a:prstGeom>
          <a:noFill/>
        </p:spPr>
        <p:txBody>
          <a:bodyPr wrap="none" rtlCol="0">
            <a:spAutoFit/>
          </a:bodyPr>
          <a:lstStyle/>
          <a:p>
            <a:r>
              <a:rPr lang="en-US" dirty="0"/>
              <a:t>and</a:t>
            </a:r>
          </a:p>
        </p:txBody>
      </p:sp>
      <p:sp>
        <p:nvSpPr>
          <p:cNvPr id="52" name="TextBox 51">
            <a:extLst>
              <a:ext uri="{FF2B5EF4-FFF2-40B4-BE49-F238E27FC236}">
                <a16:creationId xmlns:a16="http://schemas.microsoft.com/office/drawing/2014/main" id="{67E6DBB8-3A65-0646-8ACC-CAEA13271939}"/>
              </a:ext>
            </a:extLst>
          </p:cNvPr>
          <p:cNvSpPr txBox="1"/>
          <p:nvPr/>
        </p:nvSpPr>
        <p:spPr>
          <a:xfrm>
            <a:off x="4531159" y="4656475"/>
            <a:ext cx="947695" cy="369332"/>
          </a:xfrm>
          <a:prstGeom prst="rect">
            <a:avLst/>
          </a:prstGeom>
          <a:noFill/>
        </p:spPr>
        <p:txBody>
          <a:bodyPr wrap="none" rtlCol="0">
            <a:spAutoFit/>
          </a:bodyPr>
          <a:lstStyle/>
          <a:p>
            <a:r>
              <a:rPr lang="en-US" dirty="0"/>
              <a:t>,   then</a:t>
            </a:r>
          </a:p>
        </p:txBody>
      </p:sp>
      <p:sp>
        <p:nvSpPr>
          <p:cNvPr id="53" name="TextBox 52">
            <a:extLst>
              <a:ext uri="{FF2B5EF4-FFF2-40B4-BE49-F238E27FC236}">
                <a16:creationId xmlns:a16="http://schemas.microsoft.com/office/drawing/2014/main" id="{0E2584F8-B774-0F41-AC50-DD2A88DB93F9}"/>
              </a:ext>
            </a:extLst>
          </p:cNvPr>
          <p:cNvSpPr txBox="1"/>
          <p:nvPr/>
        </p:nvSpPr>
        <p:spPr>
          <a:xfrm>
            <a:off x="1046422" y="3891093"/>
            <a:ext cx="604653" cy="369332"/>
          </a:xfrm>
          <a:prstGeom prst="rect">
            <a:avLst/>
          </a:prstGeom>
          <a:noFill/>
        </p:spPr>
        <p:txBody>
          <a:bodyPr wrap="none" rtlCol="0">
            <a:spAutoFit/>
          </a:bodyPr>
          <a:lstStyle/>
          <a:p>
            <a:r>
              <a:rPr lang="en-US" dirty="0"/>
              <a:t>Let:</a:t>
            </a:r>
          </a:p>
        </p:txBody>
      </p:sp>
    </p:spTree>
    <p:extLst>
      <p:ext uri="{BB962C8B-B14F-4D97-AF65-F5344CB8AC3E}">
        <p14:creationId xmlns:p14="http://schemas.microsoft.com/office/powerpoint/2010/main" val="93554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Limiter Definition</a:t>
            </a:r>
          </a:p>
        </p:txBody>
      </p:sp>
      <p:sp>
        <p:nvSpPr>
          <p:cNvPr id="3" name="Slide Number Placeholder 2"/>
          <p:cNvSpPr>
            <a:spLocks noGrp="1"/>
          </p:cNvSpPr>
          <p:nvPr>
            <p:ph type="sldNum" sz="quarter" idx="4"/>
          </p:nvPr>
        </p:nvSpPr>
        <p:spPr/>
        <p:txBody>
          <a:bodyPr/>
          <a:lstStyle/>
          <a:p>
            <a:fld id="{4FAB73BC-B049-4115-A692-8D63A059BFB8}" type="slidenum">
              <a:rPr lang="en-US" smtClean="0"/>
              <a:pPr/>
              <a:t>12</a:t>
            </a:fld>
            <a:endParaRPr lang="en-US" dirty="0"/>
          </a:p>
        </p:txBody>
      </p:sp>
      <p:sp>
        <p:nvSpPr>
          <p:cNvPr id="4" name="Text Placeholder 3"/>
          <p:cNvSpPr>
            <a:spLocks noGrp="1"/>
          </p:cNvSpPr>
          <p:nvPr>
            <p:ph type="body" sz="quarter" idx="10"/>
          </p:nvPr>
        </p:nvSpPr>
        <p:spPr>
          <a:xfrm>
            <a:off x="615986" y="1441700"/>
            <a:ext cx="8528013" cy="5416300"/>
          </a:xfrm>
        </p:spPr>
        <p:txBody>
          <a:bodyPr>
            <a:normAutofit lnSpcReduction="10000"/>
          </a:bodyPr>
          <a:lstStyle/>
          <a:p>
            <a:pPr>
              <a:buFont typeface="Arial" charset="0"/>
              <a:buChar char="•"/>
            </a:pPr>
            <a:r>
              <a:rPr lang="en-US" dirty="0"/>
              <a:t> </a:t>
            </a:r>
            <a:r>
              <a:rPr lang="en-US" dirty="0" err="1"/>
              <a:t>Sweby</a:t>
            </a:r>
            <a:r>
              <a:rPr lang="en-US" dirty="0"/>
              <a:t> (1984) defined set of permissible limiter regions for the desired second-order accurate methods: A sampling of the </a:t>
            </a:r>
            <a:r>
              <a:rPr lang="en-US" dirty="0" err="1"/>
              <a:t>Sweby</a:t>
            </a:r>
            <a:r>
              <a:rPr lang="en-US" dirty="0"/>
              <a:t> Diagram</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For a monotonically increasing function, TV(Z) = |Z</a:t>
            </a:r>
            <a:r>
              <a:rPr lang="en-US" baseline="-25000" dirty="0"/>
              <a:t>1</a:t>
            </a:r>
            <a:r>
              <a:rPr lang="en-US" dirty="0"/>
              <a:t> −Z</a:t>
            </a:r>
            <a:r>
              <a:rPr lang="en-US" baseline="-25000" dirty="0"/>
              <a:t>N</a:t>
            </a:r>
            <a:r>
              <a:rPr lang="en-US" dirty="0"/>
              <a:t> |. Note that if Z</a:t>
            </a:r>
            <a:r>
              <a:rPr lang="en-US" baseline="-25000" dirty="0"/>
              <a:t>1</a:t>
            </a:r>
            <a:r>
              <a:rPr lang="en-US" dirty="0"/>
              <a:t> and Z</a:t>
            </a:r>
            <a:r>
              <a:rPr lang="en-US" baseline="-25000" dirty="0"/>
              <a:t>N</a:t>
            </a:r>
            <a:r>
              <a:rPr lang="en-US" dirty="0"/>
              <a:t> are taken constant, then, as long as the function remains monotonic the total variation is constant</a:t>
            </a:r>
          </a:p>
          <a:p>
            <a:pPr>
              <a:buFont typeface="Arial" charset="0"/>
              <a:buChar char="•"/>
            </a:pPr>
            <a:r>
              <a:rPr lang="en-US" dirty="0"/>
              <a:t> However, if TV(Z) increases, then this suggest oscillations in the solution have occurred</a:t>
            </a:r>
          </a:p>
          <a:p>
            <a:pPr>
              <a:buFont typeface="Arial" charset="0"/>
              <a:buChar char="•"/>
            </a:pPr>
            <a:endParaRPr lang="en-US" dirty="0"/>
          </a:p>
        </p:txBody>
      </p:sp>
      <p:pic>
        <p:nvPicPr>
          <p:cNvPr id="14" name="Picture 13">
            <a:extLst>
              <a:ext uri="{FF2B5EF4-FFF2-40B4-BE49-F238E27FC236}">
                <a16:creationId xmlns:a16="http://schemas.microsoft.com/office/drawing/2014/main" id="{B2519037-58B1-9841-AC2A-4AFFCDE02C86}"/>
              </a:ext>
            </a:extLst>
          </p:cNvPr>
          <p:cNvPicPr>
            <a:picLocks noChangeAspect="1"/>
          </p:cNvPicPr>
          <p:nvPr/>
        </p:nvPicPr>
        <p:blipFill>
          <a:blip r:embed="rId2"/>
          <a:stretch>
            <a:fillRect/>
          </a:stretch>
        </p:blipFill>
        <p:spPr>
          <a:xfrm>
            <a:off x="5226776" y="1788043"/>
            <a:ext cx="3564398" cy="3410619"/>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A1E0ECA-D1ED-B546-9E1D-66BE51FE0384}"/>
                  </a:ext>
                </a:extLst>
              </p:cNvPr>
              <p:cNvSpPr txBox="1"/>
              <p:nvPr/>
            </p:nvSpPr>
            <p:spPr>
              <a:xfrm>
                <a:off x="75871" y="2342364"/>
                <a:ext cx="1742079" cy="664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𝑟</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e>
                          </m:d>
                        </m:num>
                        <m:den>
                          <m:r>
                            <a:rPr lang="en-US" b="0" i="1" smtClean="0">
                              <a:latin typeface="Cambria Math" panose="02040503050406030204" pitchFamily="18" charset="0"/>
                            </a:rPr>
                            <m:t>1+</m:t>
                          </m:r>
                          <m:d>
                            <m:dPr>
                              <m:begChr m:val="|"/>
                              <m:endChr m:val="|"/>
                              <m:ctrlPr>
                                <a:rPr lang="en-US" i="1">
                                  <a:latin typeface="Cambria Math" panose="02040503050406030204" pitchFamily="18" charset="0"/>
                                </a:rPr>
                              </m:ctrlPr>
                            </m:dPr>
                            <m:e>
                              <m:r>
                                <a:rPr lang="en-US" i="1">
                                  <a:latin typeface="Cambria Math" panose="02040503050406030204" pitchFamily="18" charset="0"/>
                                </a:rPr>
                                <m:t>𝑟</m:t>
                              </m:r>
                            </m:e>
                          </m:d>
                        </m:den>
                      </m:f>
                    </m:oMath>
                  </m:oMathPara>
                </a14:m>
                <a:endParaRPr lang="en-US" dirty="0"/>
              </a:p>
            </p:txBody>
          </p:sp>
        </mc:Choice>
        <mc:Fallback xmlns="">
          <p:sp>
            <p:nvSpPr>
              <p:cNvPr id="45" name="TextBox 44">
                <a:extLst>
                  <a:ext uri="{FF2B5EF4-FFF2-40B4-BE49-F238E27FC236}">
                    <a16:creationId xmlns:a16="http://schemas.microsoft.com/office/drawing/2014/main" id="{2A1E0ECA-D1ED-B546-9E1D-66BE51FE0384}"/>
                  </a:ext>
                </a:extLst>
              </p:cNvPr>
              <p:cNvSpPr txBox="1">
                <a:spLocks noRot="1" noChangeAspect="1" noMove="1" noResize="1" noEditPoints="1" noAdjustHandles="1" noChangeArrowheads="1" noChangeShapeType="1" noTextEdit="1"/>
              </p:cNvSpPr>
              <p:nvPr/>
            </p:nvSpPr>
            <p:spPr>
              <a:xfrm>
                <a:off x="75871" y="2342364"/>
                <a:ext cx="1742079" cy="664990"/>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5BE2F81-2FD0-7D41-B14C-C9E94485FDB3}"/>
              </a:ext>
            </a:extLst>
          </p:cNvPr>
          <p:cNvSpPr txBox="1"/>
          <p:nvPr/>
        </p:nvSpPr>
        <p:spPr>
          <a:xfrm>
            <a:off x="75871" y="2026915"/>
            <a:ext cx="1165191" cy="369332"/>
          </a:xfrm>
          <a:prstGeom prst="rect">
            <a:avLst/>
          </a:prstGeom>
          <a:noFill/>
        </p:spPr>
        <p:txBody>
          <a:bodyPr wrap="none" rtlCol="0">
            <a:spAutoFit/>
          </a:bodyPr>
          <a:lstStyle/>
          <a:p>
            <a:r>
              <a:rPr lang="en-US" dirty="0"/>
              <a:t>Van Leer:</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FC44597-3A39-2F47-AB14-81735A2942D6}"/>
                  </a:ext>
                </a:extLst>
              </p:cNvPr>
              <p:cNvSpPr txBox="1"/>
              <p:nvPr/>
            </p:nvSpPr>
            <p:spPr>
              <a:xfrm>
                <a:off x="75871" y="3525393"/>
                <a:ext cx="387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𝑟</m:t>
                              </m:r>
                              <m:r>
                                <a:rPr lang="en-US" b="0" i="1" smtClean="0">
                                  <a:latin typeface="Cambria Math" panose="02040503050406030204" pitchFamily="18" charset="0"/>
                                </a:rPr>
                                <m:t>,1</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,2</m:t>
                              </m:r>
                            </m:e>
                          </m:d>
                        </m:e>
                      </m:func>
                      <m:r>
                        <a:rPr lang="en-US" b="0" i="1" smtClean="0">
                          <a:latin typeface="Cambria Math" panose="02040503050406030204" pitchFamily="18" charset="0"/>
                        </a:rPr>
                        <m:t>]</m:t>
                      </m:r>
                    </m:oMath>
                  </m:oMathPara>
                </a14:m>
                <a:endParaRPr lang="en-US" dirty="0"/>
              </a:p>
            </p:txBody>
          </p:sp>
        </mc:Choice>
        <mc:Fallback xmlns="">
          <p:sp>
            <p:nvSpPr>
              <p:cNvPr id="46" name="TextBox 45">
                <a:extLst>
                  <a:ext uri="{FF2B5EF4-FFF2-40B4-BE49-F238E27FC236}">
                    <a16:creationId xmlns:a16="http://schemas.microsoft.com/office/drawing/2014/main" id="{5FC44597-3A39-2F47-AB14-81735A2942D6}"/>
                  </a:ext>
                </a:extLst>
              </p:cNvPr>
              <p:cNvSpPr txBox="1">
                <a:spLocks noRot="1" noChangeAspect="1" noMove="1" noResize="1" noEditPoints="1" noAdjustHandles="1" noChangeArrowheads="1" noChangeShapeType="1" noTextEdit="1"/>
              </p:cNvSpPr>
              <p:nvPr/>
            </p:nvSpPr>
            <p:spPr>
              <a:xfrm>
                <a:off x="75871" y="3525393"/>
                <a:ext cx="3873496" cy="369332"/>
              </a:xfrm>
              <a:prstGeom prst="rect">
                <a:avLst/>
              </a:prstGeom>
              <a:blipFill>
                <a:blip r:embed="rId4"/>
                <a:stretch>
                  <a:fillRect b="-16667"/>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D26D2B6E-F7F7-D849-A0CF-0016CEF1EDD8}"/>
              </a:ext>
            </a:extLst>
          </p:cNvPr>
          <p:cNvSpPr txBox="1"/>
          <p:nvPr/>
        </p:nvSpPr>
        <p:spPr>
          <a:xfrm>
            <a:off x="75871" y="3154189"/>
            <a:ext cx="1233030" cy="369332"/>
          </a:xfrm>
          <a:prstGeom prst="rect">
            <a:avLst/>
          </a:prstGeom>
          <a:noFill/>
        </p:spPr>
        <p:txBody>
          <a:bodyPr wrap="none" rtlCol="0">
            <a:spAutoFit/>
          </a:bodyPr>
          <a:lstStyle/>
          <a:p>
            <a:r>
              <a:rPr lang="en-US" dirty="0" err="1"/>
              <a:t>Superbee</a:t>
            </a:r>
            <a:r>
              <a:rPr lang="en-US" dirty="0"/>
              <a:t>:</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AD5BAEA-BA7A-3947-B8C5-6731FA789035}"/>
                  </a:ext>
                </a:extLst>
              </p:cNvPr>
              <p:cNvSpPr txBox="1"/>
              <p:nvPr/>
            </p:nvSpPr>
            <p:spPr>
              <a:xfrm>
                <a:off x="75871" y="4345856"/>
                <a:ext cx="1843069" cy="6181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charset="0"/>
                        </a:rPr>
                        <m:t>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num>
                        <m:den>
                          <m:r>
                            <a:rPr lang="en-US" b="0" i="1" smtClean="0">
                              <a:latin typeface="Cambria Math" panose="02040503050406030204" pitchFamily="18" charset="0"/>
                            </a:rPr>
                            <m:t>𝑟</m:t>
                          </m:r>
                        </m:den>
                      </m:f>
                    </m:oMath>
                  </m:oMathPara>
                </a14:m>
                <a:endParaRPr lang="en-US" dirty="0"/>
              </a:p>
            </p:txBody>
          </p:sp>
        </mc:Choice>
        <mc:Fallback xmlns="">
          <p:sp>
            <p:nvSpPr>
              <p:cNvPr id="48" name="TextBox 47">
                <a:extLst>
                  <a:ext uri="{FF2B5EF4-FFF2-40B4-BE49-F238E27FC236}">
                    <a16:creationId xmlns:a16="http://schemas.microsoft.com/office/drawing/2014/main" id="{2AD5BAEA-BA7A-3947-B8C5-6731FA789035}"/>
                  </a:ext>
                </a:extLst>
              </p:cNvPr>
              <p:cNvSpPr txBox="1">
                <a:spLocks noRot="1" noChangeAspect="1" noMove="1" noResize="1" noEditPoints="1" noAdjustHandles="1" noChangeArrowheads="1" noChangeShapeType="1" noTextEdit="1"/>
              </p:cNvSpPr>
              <p:nvPr/>
            </p:nvSpPr>
            <p:spPr>
              <a:xfrm>
                <a:off x="75871" y="4345856"/>
                <a:ext cx="1843069" cy="618118"/>
              </a:xfrm>
              <a:prstGeom prst="rect">
                <a:avLst/>
              </a:prstGeom>
              <a:blipFill>
                <a:blip r:embed="rId5"/>
                <a:stretch>
                  <a:fillRect b="-2041"/>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7712FD51-637B-4249-A8DE-FBEFF90E79EA}"/>
              </a:ext>
            </a:extLst>
          </p:cNvPr>
          <p:cNvSpPr txBox="1"/>
          <p:nvPr/>
        </p:nvSpPr>
        <p:spPr>
          <a:xfrm>
            <a:off x="75871" y="3985805"/>
            <a:ext cx="2249718" cy="369332"/>
          </a:xfrm>
          <a:prstGeom prst="rect">
            <a:avLst/>
          </a:prstGeom>
          <a:noFill/>
        </p:spPr>
        <p:txBody>
          <a:bodyPr wrap="none" rtlCol="0">
            <a:spAutoFit/>
          </a:bodyPr>
          <a:lstStyle/>
          <a:p>
            <a:r>
              <a:rPr lang="en-US" dirty="0"/>
              <a:t>Symmetry Property:</a:t>
            </a:r>
          </a:p>
        </p:txBody>
      </p:sp>
      <p:sp>
        <p:nvSpPr>
          <p:cNvPr id="17" name="TextBox 16">
            <a:extLst>
              <a:ext uri="{FF2B5EF4-FFF2-40B4-BE49-F238E27FC236}">
                <a16:creationId xmlns:a16="http://schemas.microsoft.com/office/drawing/2014/main" id="{8ECBDB65-10DE-D84B-92F6-838BD8881086}"/>
              </a:ext>
            </a:extLst>
          </p:cNvPr>
          <p:cNvSpPr txBox="1"/>
          <p:nvPr/>
        </p:nvSpPr>
        <p:spPr>
          <a:xfrm>
            <a:off x="82878" y="5069957"/>
            <a:ext cx="3115212" cy="369332"/>
          </a:xfrm>
          <a:prstGeom prst="rect">
            <a:avLst/>
          </a:prstGeom>
          <a:noFill/>
        </p:spPr>
        <p:txBody>
          <a:bodyPr wrap="none" rtlCol="0">
            <a:spAutoFit/>
          </a:bodyPr>
          <a:lstStyle/>
          <a:p>
            <a:r>
              <a:rPr lang="en-US" dirty="0"/>
              <a:t>Defining Total Variation (TV)</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1F7480B-67A1-1044-AAF9-C0EFBFD00F9C}"/>
                  </a:ext>
                </a:extLst>
              </p:cNvPr>
              <p:cNvSpPr txBox="1"/>
              <p:nvPr/>
            </p:nvSpPr>
            <p:spPr>
              <a:xfrm>
                <a:off x="3198090" y="5069957"/>
                <a:ext cx="2657138" cy="420628"/>
              </a:xfrm>
              <a:prstGeom prst="rect">
                <a:avLst/>
              </a:prstGeom>
              <a:noFill/>
            </p:spPr>
            <p:txBody>
              <a:bodyPr wrap="none" rtlCol="0">
                <a:spAutoFit/>
              </a:bodyPr>
              <a:lstStyle/>
              <a:p>
                <a:r>
                  <a:rPr lang="en-US" dirty="0">
                    <a:ea typeface="Cambria Math" panose="02040503050406030204" pitchFamily="18" charset="0"/>
                  </a:rPr>
                  <a:t>TV</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charset="0"/>
                      </a:rPr>
                      <m:t> =</m:t>
                    </m:r>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b="0" i="1" smtClean="0">
                                    <a:latin typeface="Cambria Math" panose="02040503050406030204" pitchFamily="18" charset="0"/>
                                  </a:rPr>
                                  <m:t>−1</m:t>
                                </m:r>
                              </m:sub>
                            </m:sSub>
                          </m:e>
                        </m:d>
                      </m:e>
                    </m:nary>
                  </m:oMath>
                </a14:m>
                <a:endParaRPr lang="en-US" dirty="0"/>
              </a:p>
            </p:txBody>
          </p:sp>
        </mc:Choice>
        <mc:Fallback xmlns="">
          <p:sp>
            <p:nvSpPr>
              <p:cNvPr id="50" name="TextBox 49">
                <a:extLst>
                  <a:ext uri="{FF2B5EF4-FFF2-40B4-BE49-F238E27FC236}">
                    <a16:creationId xmlns:a16="http://schemas.microsoft.com/office/drawing/2014/main" id="{B1F7480B-67A1-1044-AAF9-C0EFBFD00F9C}"/>
                  </a:ext>
                </a:extLst>
              </p:cNvPr>
              <p:cNvSpPr txBox="1">
                <a:spLocks noRot="1" noChangeAspect="1" noMove="1" noResize="1" noEditPoints="1" noAdjustHandles="1" noChangeArrowheads="1" noChangeShapeType="1" noTextEdit="1"/>
              </p:cNvSpPr>
              <p:nvPr/>
            </p:nvSpPr>
            <p:spPr>
              <a:xfrm>
                <a:off x="3198090" y="5069957"/>
                <a:ext cx="2657138" cy="420628"/>
              </a:xfrm>
              <a:prstGeom prst="rect">
                <a:avLst/>
              </a:prstGeom>
              <a:blipFill>
                <a:blip r:embed="rId6"/>
                <a:stretch>
                  <a:fillRect l="-2381" t="-94118" b="-141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587A57F-FC00-AF48-B377-F6B73192A25A}"/>
              </a:ext>
            </a:extLst>
          </p:cNvPr>
          <p:cNvSpPr txBox="1"/>
          <p:nvPr/>
        </p:nvSpPr>
        <p:spPr>
          <a:xfrm>
            <a:off x="3655619" y="4070148"/>
            <a:ext cx="1742079" cy="707886"/>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7" tooltip="User:Griffgruff"/>
              </a:rPr>
              <a:t>Griffgruff</a:t>
            </a:r>
            <a:r>
              <a:rPr lang="en-US" sz="1000" dirty="0"/>
              <a:t> 18:37, 11 October 2006 (UTC)</a:t>
            </a:r>
          </a:p>
        </p:txBody>
      </p:sp>
    </p:spTree>
    <p:extLst>
      <p:ext uri="{BB962C8B-B14F-4D97-AF65-F5344CB8AC3E}">
        <p14:creationId xmlns:p14="http://schemas.microsoft.com/office/powerpoint/2010/main" val="189394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1: Blending Upwind and Central</a:t>
            </a:r>
          </a:p>
        </p:txBody>
      </p:sp>
      <p:sp>
        <p:nvSpPr>
          <p:cNvPr id="3" name="Slide Number Placeholder 2"/>
          <p:cNvSpPr>
            <a:spLocks noGrp="1"/>
          </p:cNvSpPr>
          <p:nvPr>
            <p:ph type="sldNum" sz="quarter" idx="4"/>
          </p:nvPr>
        </p:nvSpPr>
        <p:spPr/>
        <p:txBody>
          <a:bodyPr/>
          <a:lstStyle/>
          <a:p>
            <a:fld id="{4FAB73BC-B049-4115-A692-8D63A059BFB8}" type="slidenum">
              <a:rPr lang="en-US" smtClean="0"/>
              <a:pPr/>
              <a:t>13</a:t>
            </a:fld>
            <a:endParaRPr lang="en-US" dirty="0"/>
          </a:p>
        </p:txBody>
      </p:sp>
      <p:sp>
        <p:nvSpPr>
          <p:cNvPr id="4" name="Text Placeholder 3"/>
          <p:cNvSpPr>
            <a:spLocks noGrp="1"/>
          </p:cNvSpPr>
          <p:nvPr>
            <p:ph type="body" sz="quarter" idx="10"/>
          </p:nvPr>
        </p:nvSpPr>
        <p:spPr>
          <a:xfrm>
            <a:off x="615987" y="1441700"/>
            <a:ext cx="7853099" cy="5416300"/>
          </a:xfrm>
        </p:spPr>
        <p:txBody>
          <a:bodyPr>
            <a:normAutofit/>
          </a:bodyPr>
          <a:lstStyle/>
          <a:p>
            <a:pPr>
              <a:buFont typeface="Arial" charset="0"/>
              <a:buChar char="•"/>
            </a:pPr>
            <a:r>
              <a:rPr lang="en-US" dirty="0"/>
              <a:t> A classic advection stabilization approach is to use a </a:t>
            </a:r>
            <a:r>
              <a:rPr lang="en-US" dirty="0" err="1"/>
              <a:t>Galerkin</a:t>
            </a:r>
            <a:r>
              <a:rPr lang="en-US" dirty="0"/>
              <a:t> (or the central differencing scheme) operator blended with upwind. </a:t>
            </a:r>
          </a:p>
          <a:p>
            <a:pPr>
              <a:buFont typeface="Arial" charset="0"/>
              <a:buChar char="•"/>
            </a:pPr>
            <a:r>
              <a:rPr lang="en-US" dirty="0"/>
              <a:t> Recall, that the Peclet number for an advection/diffusion equation speaks to the ratio of advective transport rate to diffusive transport rate.</a:t>
            </a:r>
          </a:p>
          <a:p>
            <a:pPr>
              <a:buFont typeface="Arial" charset="0"/>
              <a:buChar char="•"/>
            </a:pPr>
            <a:r>
              <a:rPr lang="en-US" dirty="0"/>
              <a:t> In our early stability analysis, recall that monotonicity was only captured when the cell Peclet number was less that 2</a:t>
            </a:r>
          </a:p>
          <a:p>
            <a:pPr>
              <a:buFont typeface="Arial" charset="0"/>
              <a:buChar char="•"/>
            </a:pPr>
            <a:r>
              <a:rPr lang="en-US" dirty="0"/>
              <a:t> We can write the integration point value used as a blended value between the upwind choice and the central operator</a:t>
            </a:r>
          </a:p>
          <a:p>
            <a:pPr>
              <a:buFont typeface="Arial" charset="0"/>
              <a:buChar char="•"/>
            </a:pPr>
            <a:endParaRPr lang="en-US" dirty="0"/>
          </a:p>
          <a:p>
            <a:pPr>
              <a:buFont typeface="Arial" charset="0"/>
              <a:buChar char="•"/>
            </a:pPr>
            <a:endParaRPr lang="en-US" dirty="0"/>
          </a:p>
          <a:p>
            <a:pPr>
              <a:buFont typeface="Arial" charset="0"/>
              <a:buChar char="•"/>
            </a:pPr>
            <a:r>
              <a:rPr lang="en-US" dirty="0"/>
              <a:t> The functional form for </a:t>
            </a:r>
            <a:r>
              <a:rPr lang="en-US" dirty="0">
                <a:latin typeface="Symbol" pitchFamily="2" charset="2"/>
              </a:rPr>
              <a:t>h</a:t>
            </a:r>
            <a:r>
              <a:rPr lang="en-US" dirty="0"/>
              <a:t> varies</a:t>
            </a:r>
          </a:p>
          <a:p>
            <a:pPr>
              <a:buFont typeface="Arial" charset="0"/>
              <a:buChar char="•"/>
            </a:pPr>
            <a:r>
              <a:rPr lang="en-US" dirty="0"/>
              <a:t> In practice, most practical flows drive </a:t>
            </a:r>
            <a:r>
              <a:rPr lang="en-US" dirty="0" err="1"/>
              <a:t>upwinding</a:t>
            </a:r>
            <a:endParaRPr lang="en-US" dirty="0"/>
          </a:p>
        </p:txBody>
      </p:sp>
      <p:pic>
        <p:nvPicPr>
          <p:cNvPr id="5" name="Picture 4">
            <a:extLst>
              <a:ext uri="{FF2B5EF4-FFF2-40B4-BE49-F238E27FC236}">
                <a16:creationId xmlns:a16="http://schemas.microsoft.com/office/drawing/2014/main" id="{9AED5120-4994-B546-A021-4B69A9186402}"/>
              </a:ext>
            </a:extLst>
          </p:cNvPr>
          <p:cNvPicPr>
            <a:picLocks noChangeAspect="1"/>
          </p:cNvPicPr>
          <p:nvPr/>
        </p:nvPicPr>
        <p:blipFill>
          <a:blip r:embed="rId2"/>
          <a:stretch>
            <a:fillRect/>
          </a:stretch>
        </p:blipFill>
        <p:spPr>
          <a:xfrm>
            <a:off x="5260140" y="3957585"/>
            <a:ext cx="3838712" cy="267668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57EFEA-9663-5141-B0AA-4CBE4CFB8E53}"/>
                  </a:ext>
                </a:extLst>
              </p:cNvPr>
              <p:cNvSpPr txBox="1"/>
              <p:nvPr/>
            </p:nvSpPr>
            <p:spPr>
              <a:xfrm>
                <a:off x="1245753" y="4036347"/>
                <a:ext cx="2968185" cy="396391"/>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𝑍</m:t>
                        </m:r>
                      </m:e>
                      <m:sub>
                        <m:r>
                          <a:rPr lang="en-US" i="1">
                            <a:latin typeface="Cambria Math" charset="0"/>
                          </a:rPr>
                          <m:t>𝑖𝑝</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𝑈𝑃𝑊</m:t>
                        </m:r>
                      </m:sup>
                    </m:sSup>
                    <m:r>
                      <a:rPr lang="en-US" b="0" i="1" smtClean="0">
                        <a:latin typeface="Cambria Math" panose="02040503050406030204" pitchFamily="18" charset="0"/>
                        <a:ea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𝜂</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𝐶𝐷𝑆</m:t>
                        </m:r>
                      </m:sup>
                    </m:sSup>
                  </m:oMath>
                </a14:m>
                <a:endParaRPr lang="en-US" dirty="0"/>
              </a:p>
            </p:txBody>
          </p:sp>
        </mc:Choice>
        <mc:Fallback xmlns="">
          <p:sp>
            <p:nvSpPr>
              <p:cNvPr id="7" name="TextBox 6">
                <a:extLst>
                  <a:ext uri="{FF2B5EF4-FFF2-40B4-BE49-F238E27FC236}">
                    <a16:creationId xmlns:a16="http://schemas.microsoft.com/office/drawing/2014/main" id="{2C57EFEA-9663-5141-B0AA-4CBE4CFB8E53}"/>
                  </a:ext>
                </a:extLst>
              </p:cNvPr>
              <p:cNvSpPr txBox="1">
                <a:spLocks noRot="1" noChangeAspect="1" noMove="1" noResize="1" noEditPoints="1" noAdjustHandles="1" noChangeArrowheads="1" noChangeShapeType="1" noTextEdit="1"/>
              </p:cNvSpPr>
              <p:nvPr/>
            </p:nvSpPr>
            <p:spPr>
              <a:xfrm>
                <a:off x="1245753" y="4036347"/>
                <a:ext cx="2968185" cy="396391"/>
              </a:xfrm>
              <a:prstGeom prst="rect">
                <a:avLst/>
              </a:prstGeom>
              <a:blipFill>
                <a:blip r:embed="rId3"/>
                <a:stretch>
                  <a:fillRect b="-125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80E563A-9BCC-3B4C-A6AC-760C8A6E44A5}"/>
              </a:ext>
            </a:extLst>
          </p:cNvPr>
          <p:cNvSpPr txBox="1"/>
          <p:nvPr/>
        </p:nvSpPr>
        <p:spPr>
          <a:xfrm>
            <a:off x="2475557" y="5557054"/>
            <a:ext cx="2243455" cy="1077218"/>
          </a:xfrm>
          <a:prstGeom prst="rect">
            <a:avLst/>
          </a:prstGeom>
          <a:noFill/>
        </p:spPr>
        <p:txBody>
          <a:bodyPr wrap="square" rtlCol="0">
            <a:spAutoFit/>
          </a:bodyPr>
          <a:lstStyle/>
          <a:p>
            <a:r>
              <a:rPr lang="en-US" sz="1600" dirty="0"/>
              <a:t>Hyperbolic tangent with specification of transition and blending</a:t>
            </a:r>
          </a:p>
        </p:txBody>
      </p:sp>
    </p:spTree>
    <p:extLst>
      <p:ext uri="{BB962C8B-B14F-4D97-AF65-F5344CB8AC3E}">
        <p14:creationId xmlns:p14="http://schemas.microsoft.com/office/powerpoint/2010/main" val="7455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Unwinding to Create Pseudo-higher-order</a:t>
            </a:r>
          </a:p>
        </p:txBody>
      </p:sp>
      <p:sp>
        <p:nvSpPr>
          <p:cNvPr id="3" name="Slide Number Placeholder 2"/>
          <p:cNvSpPr>
            <a:spLocks noGrp="1"/>
          </p:cNvSpPr>
          <p:nvPr>
            <p:ph type="sldNum" sz="quarter" idx="4"/>
          </p:nvPr>
        </p:nvSpPr>
        <p:spPr/>
        <p:txBody>
          <a:bodyPr/>
          <a:lstStyle/>
          <a:p>
            <a:fld id="{4FAB73BC-B049-4115-A692-8D63A059BFB8}" type="slidenum">
              <a:rPr lang="en-US" smtClean="0"/>
              <a:pPr/>
              <a:t>14</a:t>
            </a:fld>
            <a:endParaRPr lang="en-US" dirty="0"/>
          </a:p>
        </p:txBody>
      </p:sp>
      <p:sp>
        <p:nvSpPr>
          <p:cNvPr id="4" name="Text Placeholder 3"/>
          <p:cNvSpPr>
            <a:spLocks noGrp="1"/>
          </p:cNvSpPr>
          <p:nvPr>
            <p:ph type="body" sz="quarter" idx="10"/>
          </p:nvPr>
        </p:nvSpPr>
        <p:spPr>
          <a:xfrm>
            <a:off x="615987" y="1441700"/>
            <a:ext cx="7543800" cy="3983894"/>
          </a:xfrm>
        </p:spPr>
        <p:txBody>
          <a:bodyPr>
            <a:normAutofit/>
          </a:bodyPr>
          <a:lstStyle/>
          <a:p>
            <a:pPr>
              <a:buFont typeface="Arial" charset="0"/>
              <a:buChar char="•"/>
            </a:pPr>
            <a:r>
              <a:rPr lang="en-US" dirty="0"/>
              <a:t> Upwind advection operators can provide diagonal dominance (at the cost of accuracy)</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diffuse</a:t>
            </a:r>
          </a:p>
          <a:p>
            <a:pPr>
              <a:buFont typeface="Arial" charset="0"/>
              <a:buChar char="•"/>
            </a:pPr>
            <a:r>
              <a:rPr lang="en-US" dirty="0"/>
              <a:t> Higher-order upwind (second-order in space) can be obtained on an unstructured mesh by use of projected nodal gradients and extrapolation:</a:t>
            </a:r>
          </a:p>
        </p:txBody>
      </p:sp>
      <p:cxnSp>
        <p:nvCxnSpPr>
          <p:cNvPr id="5" name="Straight Connector 4"/>
          <p:cNvCxnSpPr/>
          <p:nvPr/>
        </p:nvCxnSpPr>
        <p:spPr>
          <a:xfrm>
            <a:off x="1828801" y="2395959"/>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37361" y="233172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9361" y="2295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023361" y="230419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90595" y="1964437"/>
            <a:ext cx="476412" cy="369332"/>
          </a:xfrm>
          <a:prstGeom prst="rect">
            <a:avLst/>
          </a:prstGeom>
          <a:noFill/>
        </p:spPr>
        <p:txBody>
          <a:bodyPr wrap="none" rtlCol="0">
            <a:spAutoFit/>
          </a:bodyPr>
          <a:lstStyle/>
          <a:p>
            <a:r>
              <a:rPr lang="en-US"/>
              <a:t>j-1</a:t>
            </a:r>
          </a:p>
        </p:txBody>
      </p:sp>
      <p:sp>
        <p:nvSpPr>
          <p:cNvPr id="10" name="TextBox 9"/>
          <p:cNvSpPr txBox="1"/>
          <p:nvPr/>
        </p:nvSpPr>
        <p:spPr>
          <a:xfrm>
            <a:off x="3979988" y="1964437"/>
            <a:ext cx="269626" cy="369332"/>
          </a:xfrm>
          <a:prstGeom prst="rect">
            <a:avLst/>
          </a:prstGeom>
          <a:noFill/>
        </p:spPr>
        <p:txBody>
          <a:bodyPr wrap="none" rtlCol="0">
            <a:spAutoFit/>
          </a:bodyPr>
          <a:lstStyle/>
          <a:p>
            <a:r>
              <a:rPr lang="en-US"/>
              <a:t>j</a:t>
            </a:r>
          </a:p>
        </p:txBody>
      </p:sp>
      <p:sp>
        <p:nvSpPr>
          <p:cNvPr id="11" name="TextBox 10"/>
          <p:cNvSpPr txBox="1"/>
          <p:nvPr/>
        </p:nvSpPr>
        <p:spPr>
          <a:xfrm>
            <a:off x="6162595" y="1943868"/>
            <a:ext cx="513282" cy="369332"/>
          </a:xfrm>
          <a:prstGeom prst="rect">
            <a:avLst/>
          </a:prstGeom>
          <a:noFill/>
        </p:spPr>
        <p:txBody>
          <a:bodyPr wrap="none" rtlCol="0">
            <a:spAutoFit/>
          </a:bodyPr>
          <a:lstStyle/>
          <a:p>
            <a:r>
              <a:rPr lang="en-US" dirty="0"/>
              <a:t>j+1</a:t>
            </a:r>
          </a:p>
        </p:txBody>
      </p:sp>
      <p:sp>
        <p:nvSpPr>
          <p:cNvPr id="12" name="Triangle 11"/>
          <p:cNvSpPr/>
          <p:nvPr/>
        </p:nvSpPr>
        <p:spPr>
          <a:xfrm>
            <a:off x="5233767" y="233985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2886337" y="23332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8566" y="1934867"/>
            <a:ext cx="688009" cy="369332"/>
          </a:xfrm>
          <a:prstGeom prst="rect">
            <a:avLst/>
          </a:prstGeom>
          <a:noFill/>
        </p:spPr>
        <p:txBody>
          <a:bodyPr wrap="none" rtlCol="0">
            <a:spAutoFit/>
          </a:bodyPr>
          <a:lstStyle/>
          <a:p>
            <a:r>
              <a:rPr lang="en-US" dirty="0"/>
              <a:t>Z</a:t>
            </a:r>
            <a:r>
              <a:rPr lang="en-US" baseline="-25000" dirty="0"/>
              <a:t>j+1/2</a:t>
            </a:r>
          </a:p>
        </p:txBody>
      </p:sp>
      <mc:AlternateContent xmlns:mc="http://schemas.openxmlformats.org/markup-compatibility/2006" xmlns:a14="http://schemas.microsoft.com/office/drawing/2010/main">
        <mc:Choice Requires="a14">
          <p:sp>
            <p:nvSpPr>
              <p:cNvPr id="16" name="TextBox 15"/>
              <p:cNvSpPr txBox="1"/>
              <p:nvPr/>
            </p:nvSpPr>
            <p:spPr>
              <a:xfrm>
                <a:off x="2805153" y="2567140"/>
                <a:ext cx="2428614" cy="8117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d>
                        <m:dPr>
                          <m:begChr m:val="{"/>
                          <m:endChr m:val=""/>
                          <m:ctrlPr>
                            <a:rPr lang="mr-IN" b="0" i="1" smtClean="0">
                              <a:latin typeface="Cambria Math" panose="02040503050406030204" pitchFamily="18" charset="0"/>
                            </a:rPr>
                          </m:ctrlPr>
                        </m:dPr>
                        <m:e>
                          <m:eqArr>
                            <m:eqArrPr>
                              <m:ctrlPr>
                                <a:rPr lang="mr-IN"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charset="0"/>
                                    </a:rPr>
                                    <m:t>    </m:t>
                                  </m:r>
                                  <m:r>
                                    <a:rPr lang="en-US" b="0" i="1" smtClean="0">
                                      <a:latin typeface="Cambria Math" charset="0"/>
                                    </a:rPr>
                                    <m:t>𝑍</m:t>
                                  </m:r>
                                </m:e>
                                <m:sub>
                                  <m:r>
                                    <a:rPr lang="en-US" b="0" i="1" smtClean="0">
                                      <a:latin typeface="Cambria Math" charset="0"/>
                                    </a:rPr>
                                    <m:t>𝑗</m:t>
                                  </m:r>
                                </m:sub>
                              </m:sSub>
                              <m:r>
                                <a:rPr lang="en-US" b="0" i="1" smtClean="0">
                                  <a:latin typeface="Cambria Math" charset="0"/>
                                </a:rPr>
                                <m:t>;</m:t>
                              </m:r>
                              <m:r>
                                <a:rPr lang="en-US" b="0" i="1" smtClean="0">
                                  <a:latin typeface="Cambria Math" charset="0"/>
                                </a:rPr>
                                <m:t>𝑢</m:t>
                              </m:r>
                              <m:r>
                                <a:rPr lang="en-US" b="0" i="1" smtClean="0">
                                  <a:latin typeface="Cambria Math" charset="0"/>
                                </a:rPr>
                                <m:t>&gt;0</m:t>
                              </m:r>
                            </m:e>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r>
                                <a:rPr lang="en-US" i="1">
                                  <a:latin typeface="Cambria Math" charset="0"/>
                                </a:rPr>
                                <m:t>𝑢</m:t>
                              </m:r>
                              <m:r>
                                <a:rPr lang="en-US" b="0" i="1" smtClean="0">
                                  <a:latin typeface="Cambria Math" charset="0"/>
                                </a:rPr>
                                <m:t>&lt;</m:t>
                              </m:r>
                              <m:r>
                                <a:rPr lang="en-US" i="1">
                                  <a:latin typeface="Cambria Math" charset="0"/>
                                </a:rPr>
                                <m:t>0</m:t>
                              </m:r>
                            </m:e>
                          </m:eqArr>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805153" y="2567140"/>
                <a:ext cx="2428614" cy="811761"/>
              </a:xfrm>
              <a:prstGeom prst="rect">
                <a:avLst/>
              </a:prstGeom>
              <a:blipFill>
                <a:blip r:embed="rId2"/>
                <a:stretch>
                  <a:fillRect l="-10881" t="-196875" b="-28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828801" y="4778572"/>
                <a:ext cx="2124299" cy="617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8801" y="4778572"/>
                <a:ext cx="2124299" cy="617028"/>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29939" y="4776776"/>
                <a:ext cx="2124299"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129939" y="4776776"/>
                <a:ext cx="2124299" cy="618824"/>
              </a:xfrm>
              <a:prstGeom prst="rect">
                <a:avLst/>
              </a:prstGeom>
              <a:blipFill>
                <a:blip r:embed="rId4"/>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37361" y="5395742"/>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737361" y="5395742"/>
                <a:ext cx="5253040" cy="620234"/>
              </a:xfrm>
              <a:prstGeom prst="rect">
                <a:avLst/>
              </a:prstGeom>
              <a:blipFill>
                <a:blip r:embed="rId5"/>
                <a:stretch>
                  <a:fillRect b="-2000"/>
                </a:stretch>
              </a:blipFill>
            </p:spPr>
            <p:txBody>
              <a:bodyPr/>
              <a:lstStyle/>
              <a:p>
                <a:r>
                  <a:rPr lang="en-US">
                    <a:noFill/>
                  </a:rPr>
                  <a:t> </a:t>
                </a:r>
              </a:p>
            </p:txBody>
          </p:sp>
        </mc:Fallback>
      </mc:AlternateContent>
      <p:sp>
        <p:nvSpPr>
          <p:cNvPr id="21" name="TextBox 20"/>
          <p:cNvSpPr txBox="1"/>
          <p:nvPr/>
        </p:nvSpPr>
        <p:spPr>
          <a:xfrm>
            <a:off x="2663853" y="1948511"/>
            <a:ext cx="663964" cy="369332"/>
          </a:xfrm>
          <a:prstGeom prst="rect">
            <a:avLst/>
          </a:prstGeom>
          <a:noFill/>
        </p:spPr>
        <p:txBody>
          <a:bodyPr wrap="none" rtlCol="0">
            <a:spAutoFit/>
          </a:bodyPr>
          <a:lstStyle/>
          <a:p>
            <a:r>
              <a:rPr lang="en-US"/>
              <a:t>Z</a:t>
            </a:r>
            <a:r>
              <a:rPr lang="en-US" baseline="-25000"/>
              <a:t>j-1/2</a:t>
            </a:r>
            <a:endParaRPr lang="en-US" baseline="-25000" dirty="0"/>
          </a:p>
        </p:txBody>
      </p:sp>
      <p:sp>
        <p:nvSpPr>
          <p:cNvPr id="22" name="Rectangle 21"/>
          <p:cNvSpPr/>
          <p:nvPr/>
        </p:nvSpPr>
        <p:spPr>
          <a:xfrm>
            <a:off x="703814" y="5579471"/>
            <a:ext cx="886781" cy="369332"/>
          </a:xfrm>
          <a:prstGeom prst="rect">
            <a:avLst/>
          </a:prstGeom>
        </p:spPr>
        <p:txBody>
          <a:bodyPr wrap="none">
            <a:spAutoFit/>
          </a:bodyPr>
          <a:lstStyle/>
          <a:p>
            <a:r>
              <a:rPr lang="en-US">
                <a:latin typeface="Garamond" charset="0"/>
                <a:ea typeface="Garamond" charset="0"/>
                <a:cs typeface="Garamond" charset="0"/>
              </a:rPr>
              <a:t>for u&gt;0</a:t>
            </a:r>
            <a:endParaRPr lang="en-US" dirty="0">
              <a:latin typeface="Garamond" charset="0"/>
              <a:ea typeface="Garamond" charset="0"/>
              <a:cs typeface="Garamond" charset="0"/>
            </a:endParaRPr>
          </a:p>
        </p:txBody>
      </p:sp>
      <mc:AlternateContent xmlns:mc="http://schemas.openxmlformats.org/markup-compatibility/2006" xmlns:a14="http://schemas.microsoft.com/office/drawing/2010/main">
        <mc:Choice Requires="a14">
          <p:sp>
            <p:nvSpPr>
              <p:cNvPr id="25" name="TextBox 24"/>
              <p:cNvSpPr txBox="1"/>
              <p:nvPr/>
            </p:nvSpPr>
            <p:spPr>
              <a:xfrm>
                <a:off x="1737361" y="6015976"/>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737361" y="6015976"/>
                <a:ext cx="5692264" cy="620234"/>
              </a:xfrm>
              <a:prstGeom prst="rect">
                <a:avLst/>
              </a:prstGeom>
              <a:blipFill>
                <a:blip r:embed="rId6"/>
                <a:stretch>
                  <a:fillRect b="-2000"/>
                </a:stretch>
              </a:blipFill>
            </p:spPr>
            <p:txBody>
              <a:bodyPr/>
              <a:lstStyle/>
              <a:p>
                <a:r>
                  <a:rPr lang="en-US">
                    <a:noFill/>
                  </a:rPr>
                  <a:t> </a:t>
                </a:r>
              </a:p>
            </p:txBody>
          </p:sp>
        </mc:Fallback>
      </mc:AlternateContent>
      <p:sp>
        <p:nvSpPr>
          <p:cNvPr id="26" name="Rectangle 25"/>
          <p:cNvSpPr/>
          <p:nvPr/>
        </p:nvSpPr>
        <p:spPr>
          <a:xfrm>
            <a:off x="7546381" y="5425594"/>
            <a:ext cx="1507144" cy="646331"/>
          </a:xfrm>
          <a:prstGeom prst="rect">
            <a:avLst/>
          </a:prstGeom>
        </p:spPr>
        <p:txBody>
          <a:bodyPr wrap="none">
            <a:spAutoFit/>
          </a:bodyPr>
          <a:lstStyle/>
          <a:p>
            <a:r>
              <a:rPr lang="en-US" dirty="0">
                <a:latin typeface="symbol" charset="2"/>
                <a:ea typeface="Garamond" charset="0"/>
                <a:cs typeface="Garamond" charset="0"/>
              </a:rPr>
              <a:t>a</a:t>
            </a:r>
            <a:r>
              <a:rPr lang="en-US" dirty="0">
                <a:latin typeface="Garamond" charset="0"/>
                <a:ea typeface="Garamond" charset="0"/>
                <a:cs typeface="Garamond" charset="0"/>
              </a:rPr>
              <a:t> is a blending</a:t>
            </a:r>
          </a:p>
          <a:p>
            <a:r>
              <a:rPr lang="en-US" dirty="0">
                <a:latin typeface="Garamond" charset="0"/>
                <a:ea typeface="Garamond" charset="0"/>
                <a:cs typeface="Garamond" charset="0"/>
              </a:rPr>
              <a:t>parameter</a:t>
            </a:r>
          </a:p>
        </p:txBody>
      </p:sp>
      <p:sp>
        <p:nvSpPr>
          <p:cNvPr id="14" name="TextBox 13"/>
          <p:cNvSpPr txBox="1"/>
          <p:nvPr/>
        </p:nvSpPr>
        <p:spPr>
          <a:xfrm>
            <a:off x="6783352" y="2710590"/>
            <a:ext cx="1985031" cy="369332"/>
          </a:xfrm>
          <a:prstGeom prst="rect">
            <a:avLst/>
          </a:prstGeom>
          <a:noFill/>
        </p:spPr>
        <p:txBody>
          <a:bodyPr wrap="none" rtlCol="0">
            <a:spAutoFit/>
          </a:bodyPr>
          <a:lstStyle/>
          <a:p>
            <a:r>
              <a:rPr lang="en-US" dirty="0">
                <a:latin typeface="+mj-lt"/>
              </a:rPr>
              <a:t>“as the wind blows”</a:t>
            </a:r>
          </a:p>
        </p:txBody>
      </p:sp>
    </p:spTree>
    <p:extLst>
      <p:ext uri="{BB962C8B-B14F-4D97-AF65-F5344CB8AC3E}">
        <p14:creationId xmlns:p14="http://schemas.microsoft.com/office/powerpoint/2010/main" val="242704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Blending extrapolated upwind with central (Z</a:t>
            </a:r>
            <a:r>
              <a:rPr lang="en-US" baseline="-25000" dirty="0"/>
              <a:t>L</a:t>
            </a:r>
            <a:r>
              <a:rPr lang="en-US" dirty="0"/>
              <a:t>+Z</a:t>
            </a:r>
            <a:r>
              <a:rPr lang="en-US" baseline="-25000" dirty="0"/>
              <a:t>R</a:t>
            </a:r>
            <a:r>
              <a:rPr lang="en-US" dirty="0"/>
              <a:t>)/2 provides:</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Slope limiting required when gradients are not smooth (Berger et al, 2005, 43</a:t>
            </a:r>
            <a:r>
              <a:rPr lang="en-US" baseline="30000" dirty="0"/>
              <a:t>rd</a:t>
            </a:r>
            <a:r>
              <a:rPr lang="en-US" dirty="0"/>
              <a:t> AIAA)</a:t>
            </a:r>
          </a:p>
        </p:txBody>
      </p:sp>
      <mc:AlternateContent xmlns:mc="http://schemas.openxmlformats.org/markup-compatibility/2006" xmlns:a14="http://schemas.microsoft.com/office/drawing/2010/main">
        <mc:Choice Requires="a14">
          <p:sp>
            <p:nvSpPr>
              <p:cNvPr id="40" name="TextBox 39"/>
              <p:cNvSpPr txBox="1"/>
              <p:nvPr/>
            </p:nvSpPr>
            <p:spPr>
              <a:xfrm>
                <a:off x="2074952" y="3739256"/>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2074952" y="3739256"/>
                <a:ext cx="5253040" cy="620234"/>
              </a:xfrm>
              <a:prstGeom prst="rect">
                <a:avLst/>
              </a:prstGeom>
              <a:blipFill rotWithShape="0">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Pseudo Higher-order Upwind </a:t>
            </a:r>
          </a:p>
        </p:txBody>
      </p:sp>
      <p:sp>
        <p:nvSpPr>
          <p:cNvPr id="3" name="Slide Number Placeholder 2"/>
          <p:cNvSpPr>
            <a:spLocks noGrp="1"/>
          </p:cNvSpPr>
          <p:nvPr>
            <p:ph type="sldNum" sz="quarter" idx="4"/>
          </p:nvPr>
        </p:nvSpPr>
        <p:spPr/>
        <p:txBody>
          <a:bodyPr/>
          <a:lstStyle/>
          <a:p>
            <a:fld id="{4FAB73BC-B049-4115-A692-8D63A059BFB8}" type="slidenum">
              <a:rPr lang="en-US" smtClean="0"/>
              <a:pPr/>
              <a:t>15</a:t>
            </a:fld>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2073027" y="1762855"/>
                <a:ext cx="5253040"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073027" y="1762855"/>
                <a:ext cx="5253040" cy="620234"/>
              </a:xfrm>
              <a:prstGeom prst="rect">
                <a:avLst/>
              </a:prstGeom>
              <a:blipFill rotWithShape="0">
                <a:blip r:embed="rId3"/>
                <a:stretch>
                  <a:fillRect/>
                </a:stretch>
              </a:blipFill>
            </p:spPr>
            <p:txBody>
              <a:bodyPr/>
              <a:lstStyle/>
              <a:p>
                <a:r>
                  <a:rPr lang="en-US">
                    <a:noFill/>
                  </a:rPr>
                  <a:t> </a:t>
                </a:r>
              </a:p>
            </p:txBody>
          </p:sp>
        </mc:Fallback>
      </mc:AlternateContent>
      <p:sp>
        <p:nvSpPr>
          <p:cNvPr id="22" name="Rectangle 21"/>
          <p:cNvSpPr/>
          <p:nvPr/>
        </p:nvSpPr>
        <p:spPr>
          <a:xfrm>
            <a:off x="1039480" y="1946584"/>
            <a:ext cx="886781" cy="369332"/>
          </a:xfrm>
          <a:prstGeom prst="rect">
            <a:avLst/>
          </a:prstGeom>
        </p:spPr>
        <p:txBody>
          <a:bodyPr wrap="none">
            <a:spAutoFit/>
          </a:bodyPr>
          <a:lstStyle/>
          <a:p>
            <a:r>
              <a:rPr lang="en-US" dirty="0">
                <a:latin typeface="Garamond" charset="0"/>
                <a:ea typeface="Garamond" charset="0"/>
                <a:cs typeface="Garamond" charset="0"/>
              </a:rPr>
              <a:t>for u&gt;0</a:t>
            </a:r>
          </a:p>
        </p:txBody>
      </p:sp>
      <mc:AlternateContent xmlns:mc="http://schemas.openxmlformats.org/markup-compatibility/2006" xmlns:a14="http://schemas.microsoft.com/office/drawing/2010/main">
        <mc:Choice Requires="a14">
          <p:sp>
            <p:nvSpPr>
              <p:cNvPr id="25" name="TextBox 24"/>
              <p:cNvSpPr txBox="1"/>
              <p:nvPr/>
            </p:nvSpPr>
            <p:spPr>
              <a:xfrm>
                <a:off x="2073027" y="2383089"/>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073027" y="2383089"/>
                <a:ext cx="5692264" cy="620234"/>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36" name="Table 35"/>
          <p:cNvGraphicFramePr>
            <a:graphicFrameLocks noGrp="1"/>
          </p:cNvGraphicFramePr>
          <p:nvPr>
            <p:extLst>
              <p:ext uri="{D42A27DB-BD31-4B8C-83A1-F6EECF244321}">
                <p14:modId xmlns:p14="http://schemas.microsoft.com/office/powerpoint/2010/main" val="1978258547"/>
              </p:ext>
            </p:extLst>
          </p:nvPr>
        </p:nvGraphicFramePr>
        <p:xfrm>
          <a:off x="1482870" y="4489478"/>
          <a:ext cx="6095999" cy="1854200"/>
        </p:xfrm>
        <a:graphic>
          <a:graphicData uri="http://schemas.openxmlformats.org/drawingml/2006/table">
            <a:tbl>
              <a:tblPr firstRow="1" bandRow="1">
                <a:tableStyleId>{F5AB1C69-6EDB-4FF4-983F-18BD219EF322}</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pPr algn="ctr"/>
                      <a:r>
                        <a:rPr lang="en-US" dirty="0">
                          <a:solidFill>
                            <a:schemeClr val="tx1"/>
                          </a:solidFill>
                        </a:rPr>
                        <a:t>j-2</a:t>
                      </a:r>
                    </a:p>
                  </a:txBody>
                  <a:tcPr/>
                </a:tc>
                <a:tc>
                  <a:txBody>
                    <a:bodyPr/>
                    <a:lstStyle/>
                    <a:p>
                      <a:pPr algn="ctr"/>
                      <a:r>
                        <a:rPr lang="en-US" dirty="0">
                          <a:solidFill>
                            <a:schemeClr val="tx1"/>
                          </a:solidFill>
                        </a:rPr>
                        <a:t>j-1</a:t>
                      </a:r>
                    </a:p>
                  </a:txBody>
                  <a:tcPr/>
                </a:tc>
                <a:tc>
                  <a:txBody>
                    <a:bodyPr/>
                    <a:lstStyle/>
                    <a:p>
                      <a:pPr algn="ctr"/>
                      <a:r>
                        <a:rPr lang="en-US" dirty="0">
                          <a:solidFill>
                            <a:schemeClr val="tx1"/>
                          </a:solidFill>
                        </a:rPr>
                        <a:t>j</a:t>
                      </a:r>
                    </a:p>
                  </a:txBody>
                  <a:tcPr/>
                </a:tc>
                <a:tc>
                  <a:txBody>
                    <a:bodyPr/>
                    <a:lstStyle/>
                    <a:p>
                      <a:pPr algn="ctr"/>
                      <a:r>
                        <a:rPr lang="en-US" dirty="0">
                          <a:solidFill>
                            <a:schemeClr val="tx1"/>
                          </a:solidFill>
                        </a:rPr>
                        <a:t>j+1</a:t>
                      </a:r>
                    </a:p>
                  </a:txBody>
                  <a:tcPr/>
                </a:tc>
                <a:tc>
                  <a:txBody>
                    <a:bodyPr/>
                    <a:lstStyle/>
                    <a:p>
                      <a:pPr algn="ctr"/>
                      <a:r>
                        <a:rPr lang="en-US" dirty="0">
                          <a:solidFill>
                            <a:schemeClr val="tx1"/>
                          </a:solidFill>
                        </a:rPr>
                        <a:t>j+2</a:t>
                      </a:r>
                    </a:p>
                  </a:txBody>
                  <a:tcPr/>
                </a:tc>
                <a:tc>
                  <a:txBody>
                    <a:bodyPr/>
                    <a:lstStyle/>
                    <a:p>
                      <a:pPr algn="ctr"/>
                      <a:r>
                        <a:rPr lang="en-US" baseline="0" dirty="0">
                          <a:solidFill>
                            <a:schemeClr val="tx1"/>
                          </a:solidFill>
                          <a:latin typeface="symbol" charset="2"/>
                        </a:rPr>
                        <a:t>a</a:t>
                      </a:r>
                    </a:p>
                  </a:txBody>
                  <a:tcPr/>
                </a:tc>
                <a:tc>
                  <a:txBody>
                    <a:bodyPr/>
                    <a:lstStyle/>
                    <a:p>
                      <a:pPr algn="ctr"/>
                      <a:r>
                        <a:rPr lang="en-US" dirty="0">
                          <a:solidFill>
                            <a:schemeClr val="tx1"/>
                          </a:solidFill>
                        </a:rPr>
                        <a:t> </a:t>
                      </a:r>
                    </a:p>
                  </a:txBody>
                  <a:tcPr/>
                </a:tc>
                <a:extLst>
                  <a:ext uri="{0D108BD9-81ED-4DB2-BD59-A6C34878D82A}">
                    <a16:rowId xmlns:a16="http://schemas.microsoft.com/office/drawing/2014/main" val="10000"/>
                  </a:ext>
                </a:extLst>
              </a:tr>
              <a:tr h="370840">
                <a:tc>
                  <a:txBody>
                    <a:bodyPr/>
                    <a:lstStyle/>
                    <a:p>
                      <a:pPr algn="ctr"/>
                      <a:r>
                        <a:rPr lang="en-US" dirty="0"/>
                        <a:t>1/4</a:t>
                      </a:r>
                    </a:p>
                  </a:txBody>
                  <a:tcPr/>
                </a:tc>
                <a:tc>
                  <a:txBody>
                    <a:bodyPr/>
                    <a:lstStyle/>
                    <a:p>
                      <a:pPr algn="ctr"/>
                      <a:r>
                        <a:rPr lang="en-US" dirty="0"/>
                        <a:t>-5/4</a:t>
                      </a:r>
                    </a:p>
                  </a:txBody>
                  <a:tcPr/>
                </a:tc>
                <a:tc>
                  <a:txBody>
                    <a:bodyPr/>
                    <a:lstStyle/>
                    <a:p>
                      <a:pPr algn="ctr"/>
                      <a:r>
                        <a:rPr lang="en-US" dirty="0"/>
                        <a:t>+3/4</a:t>
                      </a:r>
                    </a:p>
                  </a:txBody>
                  <a:tcPr/>
                </a:tc>
                <a:tc>
                  <a:txBody>
                    <a:bodyPr/>
                    <a:lstStyle/>
                    <a:p>
                      <a:pPr algn="ctr"/>
                      <a:r>
                        <a:rPr lang="en-US" dirty="0"/>
                        <a:t>+1/4</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a:t>&gt;0</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r>
                        <a:rPr lang="en-US" dirty="0"/>
                        <a:t>-1/4</a:t>
                      </a:r>
                    </a:p>
                  </a:txBody>
                  <a:tcPr/>
                </a:tc>
                <a:tc>
                  <a:txBody>
                    <a:bodyPr/>
                    <a:lstStyle/>
                    <a:p>
                      <a:pPr algn="ctr"/>
                      <a:r>
                        <a:rPr lang="en-US" dirty="0"/>
                        <a:t>-3/4</a:t>
                      </a:r>
                    </a:p>
                  </a:txBody>
                  <a:tcPr/>
                </a:tc>
                <a:tc>
                  <a:txBody>
                    <a:bodyPr/>
                    <a:lstStyle/>
                    <a:p>
                      <a:pPr algn="ctr"/>
                      <a:r>
                        <a:rPr lang="en-US" dirty="0"/>
                        <a:t>+5/4</a:t>
                      </a:r>
                    </a:p>
                  </a:txBody>
                  <a:tcPr/>
                </a:tc>
                <a:tc>
                  <a:txBody>
                    <a:bodyPr/>
                    <a:lstStyle/>
                    <a:p>
                      <a:pPr algn="ctr"/>
                      <a:r>
                        <a:rPr lang="en-US" dirty="0"/>
                        <a:t>-1/4</a:t>
                      </a:r>
                    </a:p>
                  </a:txBody>
                  <a:tcPr/>
                </a:tc>
                <a:tc>
                  <a:txBody>
                    <a:bodyPr/>
                    <a:lstStyle/>
                    <a:p>
                      <a:pPr algn="ctr"/>
                      <a:r>
                        <a:rPr lang="en-US" dirty="0"/>
                        <a:t>1</a:t>
                      </a:r>
                    </a:p>
                  </a:txBody>
                  <a:tcPr/>
                </a:tc>
                <a:tc>
                  <a:txBody>
                    <a:bodyPr/>
                    <a:lstStyle/>
                    <a:p>
                      <a:pPr algn="ctr"/>
                      <a:r>
                        <a:rPr lang="en-US" dirty="0"/>
                        <a:t>&gt;0</a:t>
                      </a:r>
                    </a:p>
                  </a:txBody>
                  <a:tcPr/>
                </a:tc>
                <a:extLst>
                  <a:ext uri="{0D108BD9-81ED-4DB2-BD59-A6C34878D82A}">
                    <a16:rowId xmlns:a16="http://schemas.microsoft.com/office/drawing/2014/main" val="10002"/>
                  </a:ext>
                </a:extLst>
              </a:tr>
              <a:tr h="370840">
                <a:tc>
                  <a:txBody>
                    <a:bodyPr/>
                    <a:lstStyle/>
                    <a:p>
                      <a:pPr algn="ctr"/>
                      <a:r>
                        <a:rPr lang="en-US" dirty="0"/>
                        <a:t>+1/6</a:t>
                      </a:r>
                    </a:p>
                  </a:txBody>
                  <a:tcPr/>
                </a:tc>
                <a:tc>
                  <a:txBody>
                    <a:bodyPr/>
                    <a:lstStyle/>
                    <a:p>
                      <a:pPr algn="ctr"/>
                      <a:r>
                        <a:rPr lang="en-US" dirty="0"/>
                        <a:t>-6/6</a:t>
                      </a:r>
                    </a:p>
                  </a:txBody>
                  <a:tcPr/>
                </a:tc>
                <a:tc>
                  <a:txBody>
                    <a:bodyPr/>
                    <a:lstStyle/>
                    <a:p>
                      <a:pPr algn="ctr"/>
                      <a:r>
                        <a:rPr lang="en-US" dirty="0"/>
                        <a:t>+3/6</a:t>
                      </a:r>
                    </a:p>
                  </a:txBody>
                  <a:tcPr/>
                </a:tc>
                <a:tc>
                  <a:txBody>
                    <a:bodyPr/>
                    <a:lstStyle/>
                    <a:p>
                      <a:pPr algn="ctr"/>
                      <a:r>
                        <a:rPr lang="en-US" dirty="0"/>
                        <a:t>+2/6</a:t>
                      </a:r>
                    </a:p>
                  </a:txBody>
                  <a:tcPr/>
                </a:tc>
                <a:tc>
                  <a:txBody>
                    <a:bodyPr/>
                    <a:lstStyle/>
                    <a:p>
                      <a:pPr algn="ctr"/>
                      <a:r>
                        <a:rPr lang="en-US" dirty="0"/>
                        <a:t>0</a:t>
                      </a:r>
                    </a:p>
                  </a:txBody>
                  <a:tcPr/>
                </a:tc>
                <a:tc>
                  <a:txBody>
                    <a:bodyPr/>
                    <a:lstStyle/>
                    <a:p>
                      <a:pPr algn="ctr"/>
                      <a:r>
                        <a:rPr lang="en-US" dirty="0"/>
                        <a:t>1/2</a:t>
                      </a:r>
                    </a:p>
                  </a:txBody>
                  <a:tcPr/>
                </a:tc>
                <a:tc>
                  <a:txBody>
                    <a:bodyPr/>
                    <a:lstStyle/>
                    <a:p>
                      <a:pPr algn="ctr"/>
                      <a:r>
                        <a:rPr lang="en-US" dirty="0"/>
                        <a:t>&lt;0</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r>
                        <a:rPr lang="en-US" dirty="0"/>
                        <a:t>-2/6</a:t>
                      </a:r>
                    </a:p>
                  </a:txBody>
                  <a:tcPr/>
                </a:tc>
                <a:tc>
                  <a:txBody>
                    <a:bodyPr/>
                    <a:lstStyle/>
                    <a:p>
                      <a:pPr algn="ctr"/>
                      <a:r>
                        <a:rPr lang="en-US" dirty="0"/>
                        <a:t>-3/6</a:t>
                      </a:r>
                    </a:p>
                  </a:txBody>
                  <a:tcPr/>
                </a:tc>
                <a:tc>
                  <a:txBody>
                    <a:bodyPr/>
                    <a:lstStyle/>
                    <a:p>
                      <a:pPr algn="ctr"/>
                      <a:r>
                        <a:rPr lang="en-US" dirty="0"/>
                        <a:t>+6/6</a:t>
                      </a:r>
                    </a:p>
                  </a:txBody>
                  <a:tcPr/>
                </a:tc>
                <a:tc>
                  <a:txBody>
                    <a:bodyPr/>
                    <a:lstStyle/>
                    <a:p>
                      <a:pPr algn="ctr"/>
                      <a:r>
                        <a:rPr lang="en-US" dirty="0"/>
                        <a:t>-1/6</a:t>
                      </a:r>
                    </a:p>
                  </a:txBody>
                  <a:tcPr/>
                </a:tc>
                <a:tc>
                  <a:txBody>
                    <a:bodyPr/>
                    <a:lstStyle/>
                    <a:p>
                      <a:pPr algn="ctr"/>
                      <a:r>
                        <a:rPr lang="en-US" dirty="0"/>
                        <a:t>1/2</a:t>
                      </a:r>
                    </a:p>
                  </a:txBody>
                  <a:tcPr/>
                </a:tc>
                <a:tc>
                  <a:txBody>
                    <a:bodyPr/>
                    <a:lstStyle/>
                    <a:p>
                      <a:pPr algn="ctr"/>
                      <a:r>
                        <a:rPr lang="en-US"/>
                        <a:t>&lt;0</a:t>
                      </a:r>
                      <a:endParaRPr lang="en-US" dirty="0"/>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37" name="TextBox 36"/>
              <p:cNvSpPr txBox="1"/>
              <p:nvPr/>
            </p:nvSpPr>
            <p:spPr>
              <a:xfrm>
                <a:off x="6874533" y="4477668"/>
                <a:ext cx="4515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𝑚</m:t>
                          </m:r>
                        </m:e>
                      </m:acc>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6874533" y="4477668"/>
                <a:ext cx="451534"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074952" y="3119022"/>
                <a:ext cx="5692264" cy="620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+1/2</m:t>
                          </m:r>
                        </m:sub>
                      </m:sSub>
                      <m:r>
                        <a:rPr lang="en-US" b="0" i="1" smtClean="0">
                          <a:latin typeface="Cambria Math" charset="0"/>
                        </a:rPr>
                        <m:t>=</m:t>
                      </m:r>
                      <m:r>
                        <a:rPr lang="en-US" b="0" i="1" smtClean="0">
                          <a:latin typeface="Cambria Math" charset="0"/>
                          <a:ea typeface="Cambria Math" charset="0"/>
                          <a:cs typeface="Cambria Math" charset="0"/>
                        </a:rPr>
                        <m:t>∝</m:t>
                      </m:r>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𝐺</m:t>
                              </m:r>
                            </m:e>
                            <m:sub>
                              <m:r>
                                <a:rPr lang="en-US" i="1">
                                  <a:latin typeface="Cambria Math" charset="0"/>
                                </a:rPr>
                                <m:t>𝑥</m:t>
                              </m:r>
                            </m:sub>
                          </m:sSub>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𝑥</m:t>
                              </m:r>
                            </m:num>
                            <m:den>
                              <m:r>
                                <a:rPr lang="en-US" i="1">
                                  <a:latin typeface="Cambria Math" charset="0"/>
                                </a:rPr>
                                <m:t>2</m:t>
                              </m:r>
                            </m:den>
                          </m:f>
                        </m:e>
                      </m:d>
                      <m:r>
                        <a:rPr lang="en-US" b="0" i="1" smtClean="0">
                          <a:latin typeface="Cambria Math" charset="0"/>
                        </a:rPr>
                        <m:t>+</m:t>
                      </m:r>
                      <m:d>
                        <m:dPr>
                          <m:ctrlPr>
                            <a:rPr lang="mr-IN" b="0" i="1" smtClean="0">
                              <a:latin typeface="Cambria Math" panose="02040503050406030204" pitchFamily="18" charset="0"/>
                            </a:rPr>
                          </m:ctrlPr>
                        </m:dPr>
                        <m:e>
                          <m:r>
                            <a:rPr lang="en-US" b="0" i="1" smtClean="0">
                              <a:latin typeface="Cambria Math" charset="0"/>
                            </a:rPr>
                            <m:t>1−</m:t>
                          </m:r>
                          <m:r>
                            <a:rPr lang="en-US" b="0" i="1" smtClean="0">
                              <a:latin typeface="Cambria Math" charset="0"/>
                              <a:ea typeface="Cambria Math" charset="0"/>
                              <a:cs typeface="Cambria Math" charset="0"/>
                            </a:rPr>
                            <m:t>∝</m:t>
                          </m:r>
                        </m:e>
                      </m:d>
                      <m:d>
                        <m:dPr>
                          <m:begChr m:val="["/>
                          <m:endChr m:val="]"/>
                          <m:ctrlPr>
                            <a:rPr lang="mr-IN" b="0"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d>
                            <m:dPr>
                              <m:ctrlPr>
                                <a:rPr lang="mr-IN"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𝑗</m:t>
                                  </m:r>
                                  <m:r>
                                    <a:rPr lang="en-US" b="0" i="1" smtClean="0">
                                      <a:latin typeface="Cambria Math" charset="0"/>
                                    </a:rPr>
                                    <m:t>+1</m:t>
                                  </m:r>
                                </m:sub>
                              </m:sSub>
                            </m:e>
                          </m:d>
                        </m:e>
                      </m:d>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2074952" y="3119022"/>
                <a:ext cx="5692264" cy="620234"/>
              </a:xfrm>
              <a:prstGeom prst="rect">
                <a:avLst/>
              </a:prstGeom>
              <a:blipFill rotWithShape="0">
                <a:blip r:embed="rId6"/>
                <a:stretch>
                  <a:fillRect/>
                </a:stretch>
              </a:blipFill>
            </p:spPr>
            <p:txBody>
              <a:bodyPr/>
              <a:lstStyle/>
              <a:p>
                <a:r>
                  <a:rPr lang="en-US">
                    <a:noFill/>
                  </a:rPr>
                  <a:t> </a:t>
                </a:r>
              </a:p>
            </p:txBody>
          </p:sp>
        </mc:Fallback>
      </mc:AlternateContent>
      <p:sp>
        <p:nvSpPr>
          <p:cNvPr id="39" name="Rectangle 38"/>
          <p:cNvSpPr/>
          <p:nvPr/>
        </p:nvSpPr>
        <p:spPr>
          <a:xfrm>
            <a:off x="1041405" y="3302751"/>
            <a:ext cx="886781" cy="369332"/>
          </a:xfrm>
          <a:prstGeom prst="rect">
            <a:avLst/>
          </a:prstGeom>
        </p:spPr>
        <p:txBody>
          <a:bodyPr wrap="none">
            <a:spAutoFit/>
          </a:bodyPr>
          <a:lstStyle/>
          <a:p>
            <a:r>
              <a:rPr lang="en-US" dirty="0">
                <a:latin typeface="Garamond" charset="0"/>
                <a:ea typeface="Garamond" charset="0"/>
                <a:cs typeface="Garamond" charset="0"/>
              </a:rPr>
              <a:t>for u&lt;0</a:t>
            </a:r>
          </a:p>
        </p:txBody>
      </p:sp>
      <p:sp>
        <p:nvSpPr>
          <p:cNvPr id="41" name="Rectangle 40"/>
          <p:cNvSpPr/>
          <p:nvPr/>
        </p:nvSpPr>
        <p:spPr>
          <a:xfrm>
            <a:off x="121302" y="5194861"/>
            <a:ext cx="1194559" cy="646331"/>
          </a:xfrm>
          <a:prstGeom prst="rect">
            <a:avLst/>
          </a:prstGeom>
        </p:spPr>
        <p:txBody>
          <a:bodyPr wrap="none">
            <a:spAutoFit/>
          </a:bodyPr>
          <a:lstStyle/>
          <a:p>
            <a:pPr algn="ctr"/>
            <a:r>
              <a:rPr lang="en-US" dirty="0">
                <a:latin typeface="Garamond" charset="0"/>
                <a:ea typeface="Garamond" charset="0"/>
                <a:cs typeface="Garamond" charset="0"/>
              </a:rPr>
              <a:t>Resulting </a:t>
            </a:r>
          </a:p>
          <a:p>
            <a:pPr algn="ctr"/>
            <a:r>
              <a:rPr lang="en-US" dirty="0">
                <a:latin typeface="Garamond" charset="0"/>
                <a:ea typeface="Garamond" charset="0"/>
                <a:cs typeface="Garamond" charset="0"/>
              </a:rPr>
              <a:t>1-D Stencil</a:t>
            </a:r>
          </a:p>
        </p:txBody>
      </p:sp>
    </p:spTree>
    <p:extLst>
      <p:ext uri="{BB962C8B-B14F-4D97-AF65-F5344CB8AC3E}">
        <p14:creationId xmlns:p14="http://schemas.microsoft.com/office/powerpoint/2010/main" val="114217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Higher-order Upwind </a:t>
            </a:r>
          </a:p>
        </p:txBody>
      </p:sp>
      <p:sp>
        <p:nvSpPr>
          <p:cNvPr id="3" name="Slide Number Placeholder 2"/>
          <p:cNvSpPr>
            <a:spLocks noGrp="1"/>
          </p:cNvSpPr>
          <p:nvPr>
            <p:ph type="sldNum" sz="quarter" idx="4"/>
          </p:nvPr>
        </p:nvSpPr>
        <p:spPr/>
        <p:txBody>
          <a:bodyPr/>
          <a:lstStyle/>
          <a:p>
            <a:fld id="{4FAB73BC-B049-4115-A692-8D63A059BFB8}" type="slidenum">
              <a:rPr lang="en-US" smtClean="0"/>
              <a:pPr/>
              <a:t>16</a:t>
            </a:fld>
            <a:endParaRPr lang="en-US" dirty="0"/>
          </a:p>
        </p:txBody>
      </p:sp>
      <p:pic>
        <p:nvPicPr>
          <p:cNvPr id="6" name="Picture 5">
            <a:extLst>
              <a:ext uri="{FF2B5EF4-FFF2-40B4-BE49-F238E27FC236}">
                <a16:creationId xmlns:a16="http://schemas.microsoft.com/office/drawing/2014/main" id="{58BDFC1B-A000-B847-BC50-EB0969136DE8}"/>
              </a:ext>
            </a:extLst>
          </p:cNvPr>
          <p:cNvPicPr>
            <a:picLocks noChangeAspect="1"/>
          </p:cNvPicPr>
          <p:nvPr/>
        </p:nvPicPr>
        <p:blipFill rotWithShape="1">
          <a:blip r:embed="rId2"/>
          <a:srcRect t="21022" b="14827"/>
          <a:stretch/>
        </p:blipFill>
        <p:spPr>
          <a:xfrm>
            <a:off x="1804060" y="1399454"/>
            <a:ext cx="5167653" cy="4290146"/>
          </a:xfrm>
          <a:prstGeom prst="rect">
            <a:avLst/>
          </a:prstGeom>
        </p:spPr>
      </p:pic>
      <p:sp>
        <p:nvSpPr>
          <p:cNvPr id="8" name="TextBox 7">
            <a:extLst>
              <a:ext uri="{FF2B5EF4-FFF2-40B4-BE49-F238E27FC236}">
                <a16:creationId xmlns:a16="http://schemas.microsoft.com/office/drawing/2014/main" id="{ADEE35C6-631C-0E4E-AF89-D816834F629D}"/>
              </a:ext>
            </a:extLst>
          </p:cNvPr>
          <p:cNvSpPr txBox="1"/>
          <p:nvPr/>
        </p:nvSpPr>
        <p:spPr>
          <a:xfrm>
            <a:off x="673100" y="6134100"/>
            <a:ext cx="7566495" cy="646331"/>
          </a:xfrm>
          <a:prstGeom prst="rect">
            <a:avLst/>
          </a:prstGeom>
          <a:noFill/>
        </p:spPr>
        <p:txBody>
          <a:bodyPr wrap="none" rtlCol="0">
            <a:spAutoFit/>
          </a:bodyPr>
          <a:lstStyle/>
          <a:p>
            <a:r>
              <a:rPr lang="en-US" dirty="0"/>
              <a:t>Caveat: In practice, this method provides only a small shift in accuracy </a:t>
            </a:r>
          </a:p>
          <a:p>
            <a:pPr marL="285750" indent="-285750">
              <a:buFont typeface="Arial" panose="020B0604020202020204" pitchFamily="34" charset="0"/>
              <a:buChar char="•"/>
            </a:pPr>
            <a:r>
              <a:rPr lang="en-US" dirty="0"/>
              <a:t>Quadrature error dominated</a:t>
            </a:r>
          </a:p>
        </p:txBody>
      </p:sp>
    </p:spTree>
    <p:extLst>
      <p:ext uri="{BB962C8B-B14F-4D97-AF65-F5344CB8AC3E}">
        <p14:creationId xmlns:p14="http://schemas.microsoft.com/office/powerpoint/2010/main" val="378450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Is there a better way that either un-stabilized (oscillatory and non-monotonic) and dissipative upwind?</a:t>
            </a:r>
          </a:p>
          <a:p>
            <a:pPr>
              <a:buFont typeface="Arial" charset="0"/>
              <a:buChar char="•"/>
            </a:pPr>
            <a:r>
              <a:rPr lang="en-US" dirty="0"/>
              <a:t> Consider the model advection/diffusion PDE in the context of a FEM</a:t>
            </a:r>
          </a:p>
          <a:p>
            <a:pPr>
              <a:buFont typeface="Arial" charset="0"/>
              <a:buChar char="•"/>
            </a:pPr>
            <a:endParaRPr lang="en-US" dirty="0"/>
          </a:p>
          <a:p>
            <a:pPr>
              <a:buFont typeface="Arial" charset="0"/>
              <a:buChar char="•"/>
            </a:pPr>
            <a:endParaRPr lang="en-US" dirty="0"/>
          </a:p>
          <a:p>
            <a:pPr>
              <a:buFont typeface="Arial" charset="0"/>
              <a:buChar char="•"/>
            </a:pPr>
            <a:r>
              <a:rPr lang="en-US" dirty="0"/>
              <a:t> Concept: Add a scaled fine-scale residual for stabilization, </a:t>
            </a:r>
            <a:r>
              <a:rPr lang="en-US" dirty="0" err="1"/>
              <a:t>Streamwise</a:t>
            </a:r>
            <a:r>
              <a:rPr lang="en-US" dirty="0"/>
              <a:t> Upwind </a:t>
            </a:r>
            <a:r>
              <a:rPr lang="en-US" dirty="0" err="1"/>
              <a:t>Petrov</a:t>
            </a:r>
            <a:r>
              <a:rPr lang="en-US" dirty="0"/>
              <a:t> </a:t>
            </a:r>
            <a:r>
              <a:rPr lang="en-US" dirty="0" err="1"/>
              <a:t>Galerkin</a:t>
            </a:r>
            <a:r>
              <a:rPr lang="en-US" dirty="0"/>
              <a:t> SUPG (Hughes and Brooks, 1982)</a:t>
            </a:r>
          </a:p>
          <a:p>
            <a:pPr>
              <a:buFont typeface="Arial" charset="0"/>
              <a:buChar char="•"/>
            </a:pPr>
            <a:endParaRPr lang="en-US" dirty="0"/>
          </a:p>
          <a:p>
            <a:pPr>
              <a:buFont typeface="Arial" charset="0"/>
              <a:buChar char="•"/>
            </a:pPr>
            <a:endParaRPr lang="en-US" dirty="0"/>
          </a:p>
          <a:p>
            <a:pPr>
              <a:buFont typeface="Arial" charset="0"/>
              <a:buChar char="•"/>
            </a:pPr>
            <a:r>
              <a:rPr lang="en-US" dirty="0"/>
              <a:t> As noted earlier,  CVFEM can be recovered by applying the piecewise-constant test function, w:</a:t>
            </a:r>
          </a:p>
          <a:p>
            <a:pPr>
              <a:buFont typeface="Arial" charset="0"/>
              <a:buChar char="•"/>
            </a:pPr>
            <a:endParaRPr lang="en-US" dirty="0"/>
          </a:p>
          <a:p>
            <a:pPr>
              <a:buFont typeface="Arial" charset="0"/>
              <a:buChar char="•"/>
            </a:pPr>
            <a:endParaRPr lang="en-US" dirty="0"/>
          </a:p>
          <a:p>
            <a:pPr>
              <a:buFont typeface="Arial" charset="0"/>
              <a:buChar char="•"/>
            </a:pPr>
            <a:r>
              <a:rPr lang="en-US" dirty="0"/>
              <a:t> </a:t>
            </a:r>
            <a:r>
              <a:rPr lang="en-US" dirty="0" err="1"/>
              <a:t>Godunuv’s</a:t>
            </a:r>
            <a:r>
              <a:rPr lang="en-US" dirty="0"/>
              <a:t> theorem states that a linear stabilization approach is not sufficient to damp out all oscillations</a:t>
            </a:r>
          </a:p>
        </p:txBody>
      </p:sp>
      <p:sp>
        <p:nvSpPr>
          <p:cNvPr id="2" name="Title 1"/>
          <p:cNvSpPr>
            <a:spLocks noGrp="1"/>
          </p:cNvSpPr>
          <p:nvPr>
            <p:ph type="title"/>
          </p:nvPr>
        </p:nvSpPr>
        <p:spPr/>
        <p:txBody>
          <a:bodyPr/>
          <a:lstStyle/>
          <a:p>
            <a:r>
              <a:rPr lang="en-US" dirty="0"/>
              <a:t>Linear Residual-Based Stabilization</a:t>
            </a:r>
          </a:p>
        </p:txBody>
      </p:sp>
      <p:sp>
        <p:nvSpPr>
          <p:cNvPr id="3" name="Slide Number Placeholder 2"/>
          <p:cNvSpPr>
            <a:spLocks noGrp="1"/>
          </p:cNvSpPr>
          <p:nvPr>
            <p:ph type="sldNum" sz="quarter" idx="4"/>
          </p:nvPr>
        </p:nvSpPr>
        <p:spPr/>
        <p:txBody>
          <a:bodyPr/>
          <a:lstStyle/>
          <a:p>
            <a:fld id="{4FAB73BC-B049-4115-A692-8D63A059BFB8}" type="slidenum">
              <a:rPr lang="en-US" smtClean="0"/>
              <a:pPr/>
              <a:t>17</a:t>
            </a:fld>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1398438" y="2476692"/>
                <a:ext cx="7108292"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charset="0"/>
                            </a:rPr>
                            <m:t>𝑤</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a:rPr lang="en-US" i="1">
                              <a:latin typeface="Cambria Math" charset="0"/>
                            </a:rPr>
                            <m:t>𝑉</m:t>
                          </m:r>
                          <m:r>
                            <a:rPr lang="en-US" i="1">
                              <a:latin typeface="Cambria Math" charset="0"/>
                            </a:rPr>
                            <m:t>+</m:t>
                          </m:r>
                          <m:nary>
                            <m:naryPr>
                              <m:limLoc m:val="undOvr"/>
                              <m:subHide m:val="on"/>
                              <m:supHide m:val="on"/>
                              <m:ctrlPr>
                                <a:rPr lang="en-US" i="1">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𝑑𝑉</m:t>
                          </m:r>
                          <m:r>
                            <a:rPr lang="en-US" b="0" i="1" smtClean="0">
                              <a:latin typeface="Cambria Math" charset="0"/>
                              <a:ea typeface="Cambria Math" charset="0"/>
                              <a:cs typeface="Cambria Math" charset="0"/>
                            </a:rPr>
                            <m:t>−</m:t>
                          </m:r>
                          <m:nary>
                            <m:naryPr>
                              <m:limLoc m:val="undOvr"/>
                              <m:subHide m:val="on"/>
                              <m:supHide m:val="on"/>
                              <m:ctrlPr>
                                <a:rPr lang="en-US" i="1">
                                  <a:latin typeface="Cambria Math" panose="02040503050406030204" pitchFamily="18" charset="0"/>
                                </a:rPr>
                              </m:ctrlPr>
                            </m:naryPr>
                            <m:sub/>
                            <m:sup/>
                            <m:e>
                              <m:r>
                                <a:rPr lang="en-US" b="0" i="1" smtClean="0">
                                  <a:latin typeface="Cambria Math" charset="0"/>
                                </a:rPr>
                                <m:t>𝑤</m:t>
                              </m:r>
                            </m:e>
                          </m:nary>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𝑛</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𝑑𝑆</m:t>
                          </m:r>
                          <m:r>
                            <a:rPr lang="en-US" b="0" i="1" smtClean="0">
                              <a:latin typeface="Cambria Math" charset="0"/>
                            </a:rPr>
                            <m:t>=0</m:t>
                          </m:r>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98438" y="2476692"/>
                <a:ext cx="7108292" cy="81881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83923" y="3746179"/>
                <a:ext cx="4833503" cy="782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r>
                            <a:rPr lang="en-US" b="0" i="1" smtClean="0">
                              <a:latin typeface="Cambria Math" charset="0"/>
                              <a:ea typeface="Cambria Math" charset="0"/>
                              <a:cs typeface="Cambria Math" charset="0"/>
                            </a:rPr>
                            <m:t>𝜏</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𝑘</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b="0" i="1" smtClean="0">
                                      <a:latin typeface="Cambria Math" charset="0"/>
                                      <a:ea typeface="Cambria Math" charset="0"/>
                                      <a:cs typeface="Cambria Math" charset="0"/>
                                    </a:rPr>
                                    <m:t>𝑘</m:t>
                                  </m:r>
                                </m:sub>
                              </m:sSub>
                            </m:den>
                          </m:f>
                          <m:d>
                            <m:dPr>
                              <m:ctrlPr>
                                <a:rPr lang="mr-IN" b="0" i="1" smtClean="0">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r>
                        <a:rPr lang="en-US" b="0" i="1" smtClean="0">
                          <a:latin typeface="Cambria Math" charset="0"/>
                          <a:ea typeface="Cambria Math" charset="0"/>
                          <a:cs typeface="Cambria Math" charset="0"/>
                        </a:rPr>
                        <m:t>𝑑𝑉</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583923" y="3746179"/>
                <a:ext cx="4833503" cy="78200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83923" y="5071761"/>
                <a:ext cx="4266361" cy="782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r>
                            <a:rPr lang="en-US" b="0" i="1" smtClean="0">
                              <a:latin typeface="Cambria Math" charset="0"/>
                              <a:ea typeface="Cambria Math" charset="0"/>
                              <a:cs typeface="Cambria Math" charset="0"/>
                            </a:rPr>
                            <m:t>𝜏</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𝑘</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𝑘</m:t>
                              </m:r>
                            </m:sub>
                          </m:sSub>
                          <m:d>
                            <m:dPr>
                              <m:ctrlPr>
                                <a:rPr lang="mr-IN" b="0" i="1" smtClean="0">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83923" y="5071761"/>
                <a:ext cx="4266361" cy="78200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53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lnSpcReduction="10000"/>
          </a:bodyPr>
          <a:lstStyle/>
          <a:p>
            <a:pPr>
              <a:buFont typeface="Arial" charset="0"/>
              <a:buChar char="•"/>
            </a:pPr>
            <a:r>
              <a:rPr lang="en-US" dirty="0"/>
              <a:t> Is there a better way that either un-stabilized (oscillatory and non-monotonic) and dissipative upwind?</a:t>
            </a:r>
          </a:p>
          <a:p>
            <a:pPr>
              <a:buFont typeface="Arial" charset="0"/>
              <a:buChar char="•"/>
            </a:pPr>
            <a:r>
              <a:rPr lang="en-US" dirty="0"/>
              <a:t> Consider the model advection/diffusion PDE in the context of a FEM</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Concept: Add a scaled fine-scale residual for stabilization, Streamwise Upwind Petrov </a:t>
            </a:r>
            <a:r>
              <a:rPr lang="en-US" dirty="0" err="1"/>
              <a:t>Galerkin</a:t>
            </a:r>
            <a:r>
              <a:rPr lang="en-US" dirty="0"/>
              <a:t> (Hughes and Brooks, 1982) – more generalized within the Variational Multiscale Method (VMS, Hughes et. al, 1998)</a:t>
            </a:r>
          </a:p>
          <a:p>
            <a:pPr>
              <a:buFont typeface="Arial" charset="0"/>
              <a:buChar char="•"/>
            </a:pPr>
            <a:endParaRPr lang="en-US" dirty="0"/>
          </a:p>
          <a:p>
            <a:pPr>
              <a:buFont typeface="Arial" charset="0"/>
              <a:buChar char="•"/>
            </a:pPr>
            <a:endParaRPr lang="en-US" dirty="0"/>
          </a:p>
          <a:p>
            <a:pPr>
              <a:buFont typeface="Arial" charset="0"/>
              <a:buChar char="•"/>
            </a:pPr>
            <a:r>
              <a:rPr lang="en-US" dirty="0"/>
              <a:t> As noted earlier,  CVFEM can be recovered by applying the piecewise-constant test function, w:</a:t>
            </a:r>
          </a:p>
          <a:p>
            <a:pPr>
              <a:buFont typeface="Arial" charset="0"/>
              <a:buChar char="•"/>
            </a:pPr>
            <a:endParaRPr lang="en-US" dirty="0"/>
          </a:p>
          <a:p>
            <a:pPr>
              <a:buFont typeface="Arial" charset="0"/>
              <a:buChar char="•"/>
            </a:pPr>
            <a:endParaRPr lang="en-US" dirty="0"/>
          </a:p>
          <a:p>
            <a:pPr>
              <a:buFont typeface="Arial" charset="0"/>
              <a:buChar char="•"/>
            </a:pPr>
            <a:r>
              <a:rPr lang="en-US" dirty="0"/>
              <a:t> </a:t>
            </a:r>
            <a:r>
              <a:rPr lang="en-US" dirty="0" err="1"/>
              <a:t>Godunuv’s</a:t>
            </a:r>
            <a:r>
              <a:rPr lang="en-US" dirty="0"/>
              <a:t> theorem states that a linear stabilization approach is not sufficient to damp out all oscillations – now what?</a:t>
            </a:r>
          </a:p>
        </p:txBody>
      </p:sp>
      <p:sp>
        <p:nvSpPr>
          <p:cNvPr id="2" name="Title 1"/>
          <p:cNvSpPr>
            <a:spLocks noGrp="1"/>
          </p:cNvSpPr>
          <p:nvPr>
            <p:ph type="title"/>
          </p:nvPr>
        </p:nvSpPr>
        <p:spPr/>
        <p:txBody>
          <a:bodyPr/>
          <a:lstStyle/>
          <a:p>
            <a:r>
              <a:rPr lang="en-US" dirty="0"/>
              <a:t>Linear Residual-Based Stabilization for CVFEM</a:t>
            </a:r>
          </a:p>
        </p:txBody>
      </p:sp>
      <p:sp>
        <p:nvSpPr>
          <p:cNvPr id="3" name="Slide Number Placeholder 2"/>
          <p:cNvSpPr>
            <a:spLocks noGrp="1"/>
          </p:cNvSpPr>
          <p:nvPr>
            <p:ph type="sldNum" sz="quarter" idx="4"/>
          </p:nvPr>
        </p:nvSpPr>
        <p:spPr/>
        <p:txBody>
          <a:bodyPr/>
          <a:lstStyle/>
          <a:p>
            <a:fld id="{4FAB73BC-B049-4115-A692-8D63A059BFB8}" type="slidenum">
              <a:rPr lang="en-US" smtClean="0"/>
              <a:pPr/>
              <a:t>18</a:t>
            </a:fld>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1398438" y="2476692"/>
                <a:ext cx="7108292"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charset="0"/>
                            </a:rPr>
                            <m:t>𝑤</m:t>
                          </m:r>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a:rPr lang="en-US" i="1">
                              <a:latin typeface="Cambria Math" charset="0"/>
                            </a:rPr>
                            <m:t>𝑉</m:t>
                          </m:r>
                          <m:r>
                            <a:rPr lang="en-US" i="1">
                              <a:latin typeface="Cambria Math" charset="0"/>
                            </a:rPr>
                            <m:t>+</m:t>
                          </m:r>
                          <m:nary>
                            <m:naryPr>
                              <m:limLoc m:val="undOvr"/>
                              <m:subHide m:val="on"/>
                              <m:supHide m:val="on"/>
                              <m:ctrlPr>
                                <a:rPr lang="en-US" i="1">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𝑑𝑉</m:t>
                          </m:r>
                          <m:r>
                            <a:rPr lang="en-US" b="0" i="1" smtClean="0">
                              <a:latin typeface="Cambria Math" charset="0"/>
                              <a:ea typeface="Cambria Math" charset="0"/>
                              <a:cs typeface="Cambria Math" charset="0"/>
                            </a:rPr>
                            <m:t>−</m:t>
                          </m:r>
                          <m:nary>
                            <m:naryPr>
                              <m:limLoc m:val="undOvr"/>
                              <m:subHide m:val="on"/>
                              <m:supHide m:val="on"/>
                              <m:ctrlPr>
                                <a:rPr lang="en-US" i="1">
                                  <a:latin typeface="Cambria Math" panose="02040503050406030204" pitchFamily="18" charset="0"/>
                                </a:rPr>
                              </m:ctrlPr>
                            </m:naryPr>
                            <m:sub/>
                            <m:sup/>
                            <m:e>
                              <m:r>
                                <a:rPr lang="en-US" b="0" i="1" smtClean="0">
                                  <a:latin typeface="Cambria Math" charset="0"/>
                                </a:rPr>
                                <m:t>𝑤</m:t>
                              </m:r>
                            </m:e>
                          </m:nary>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𝑛</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𝑑𝑆</m:t>
                          </m:r>
                          <m:r>
                            <a:rPr lang="en-US" b="0" i="1" smtClean="0">
                              <a:latin typeface="Cambria Math" charset="0"/>
                            </a:rPr>
                            <m:t>=0</m:t>
                          </m:r>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98438" y="2476692"/>
                <a:ext cx="7108292" cy="81881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83923" y="4158769"/>
                <a:ext cx="5058180"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𝑘</m:t>
                                      </m:r>
                                    </m:sub>
                                  </m:sSub>
                                </m:den>
                              </m:f>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e>
                          </m:nary>
                        </m:e>
                      </m:nary>
                      <m:r>
                        <a:rPr lang="en-US" b="0" i="1" smtClean="0">
                          <a:latin typeface="Cambria Math" charset="0"/>
                          <a:ea typeface="Cambria Math" charset="0"/>
                          <a:cs typeface="Cambria Math" charset="0"/>
                        </a:rPr>
                        <m:t>𝑑𝑉</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583923" y="4158769"/>
                <a:ext cx="5058180" cy="818814"/>
              </a:xfrm>
              <a:prstGeom prst="rect">
                <a:avLst/>
              </a:prstGeom>
              <a:blipFill>
                <a:blip r:embed="rId3"/>
                <a:stretch>
                  <a:fillRect l="-9023" t="-130303" b="-18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83923" y="5484351"/>
                <a:ext cx="4872231"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nary>
                        <m:naryPr>
                          <m:chr m:val="∑"/>
                          <m:supHide m:val="on"/>
                          <m:ctrlPr>
                            <a:rPr lang="en-US" b="0" i="1" smtClean="0">
                              <a:latin typeface="Cambria Math" panose="02040503050406030204" pitchFamily="18" charset="0"/>
                              <a:ea typeface="Cambria Math" charset="0"/>
                              <a:cs typeface="Cambria Math" charset="0"/>
                            </a:rPr>
                          </m:ctrlPr>
                        </m:naryPr>
                        <m:sub>
                          <m:r>
                            <m:rPr>
                              <m:brk m:alnAt="7"/>
                            </m:rPr>
                            <a:rPr lang="en-US" b="0" i="1" smtClean="0">
                              <a:latin typeface="Cambria Math" charset="0"/>
                              <a:ea typeface="Cambria Math" charset="0"/>
                              <a:cs typeface="Cambria Math" charset="0"/>
                            </a:rPr>
                            <m:t>𝑒</m:t>
                          </m:r>
                          <m:r>
                            <a:rPr lang="en-US" b="0" i="1" smtClean="0">
                              <a:latin typeface="Cambria Math" charset="0"/>
                              <a:ea typeface="Cambria Math" charset="0"/>
                              <a:cs typeface="Cambria Math" charset="0"/>
                            </a:rPr>
                            <m:t>𝑙𝑒𝑚</m:t>
                          </m:r>
                        </m:sub>
                        <m:sup/>
                        <m:e>
                          <m:nary>
                            <m:naryPr>
                              <m:limLoc m:val="undOvr"/>
                              <m:subHide m:val="on"/>
                              <m:supHide m:val="on"/>
                              <m:ctrlPr>
                                <a:rPr lang="en-US" b="0" i="1" smtClean="0">
                                  <a:latin typeface="Cambria Math" panose="02040503050406030204" pitchFamily="18" charset="0"/>
                                  <a:ea typeface="Cambria Math" charset="0"/>
                                </a:rPr>
                              </m:ctrlPr>
                            </m:naryPr>
                            <m:sub/>
                            <m:sup/>
                            <m:e>
                              <m:r>
                                <a:rPr lang="en-US" i="1">
                                  <a:latin typeface="Cambria Math" charset="0"/>
                                  <a:ea typeface="Cambria Math" charset="0"/>
                                  <a:cs typeface="Cambria Math" charset="0"/>
                                </a:rPr>
                                <m:t>𝜏</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𝑘</m:t>
                                  </m:r>
                                </m:sub>
                              </m:sSub>
                              <m:d>
                                <m:dPr>
                                  <m:ctrlPr>
                                    <a:rPr lang="mr-IN" i="1">
                                      <a:latin typeface="Cambria Math" panose="02040503050406030204" pitchFamily="18" charset="0"/>
                                      <a:ea typeface="Cambria Math" charset="0"/>
                                      <a:cs typeface="Cambria Math" charset="0"/>
                                    </a:rPr>
                                  </m:ctrlPr>
                                </m:dPr>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panose="02040503050406030204" pitchFamily="18" charset="0"/>
                                      <a:ea typeface="Cambria Math" charset="0"/>
                                      <a:cs typeface="Cambria Math" charset="0"/>
                                    </a:rPr>
                                    <m:t>𝑛</m:t>
                                  </m:r>
                                </m:e>
                                <m:sub>
                                  <m:r>
                                    <a:rPr lang="en-US" i="1">
                                      <a:latin typeface="Cambria Math" charset="0"/>
                                      <a:ea typeface="Cambria Math" charset="0"/>
                                      <a:cs typeface="Cambria Math" charset="0"/>
                                    </a:rPr>
                                    <m:t>𝑘</m:t>
                                  </m:r>
                                </m:sub>
                              </m:sSub>
                              <m:r>
                                <a:rPr lang="en-US" b="0" i="1" smtClean="0">
                                  <a:latin typeface="Cambria Math" panose="02040503050406030204" pitchFamily="18" charset="0"/>
                                  <a:ea typeface="Cambria Math" charset="0"/>
                                  <a:cs typeface="Cambria Math" charset="0"/>
                                </a:rPr>
                                <m:t>𝑑𝑆</m:t>
                              </m:r>
                            </m:e>
                          </m:nary>
                        </m:e>
                      </m:nary>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83923" y="5484351"/>
                <a:ext cx="4872231" cy="818814"/>
              </a:xfrm>
              <a:prstGeom prst="rect">
                <a:avLst/>
              </a:prstGeom>
              <a:blipFill>
                <a:blip r:embed="rId4"/>
                <a:stretch>
                  <a:fillRect l="-9351" t="-132308" b="-189231"/>
                </a:stretch>
              </a:blipFill>
            </p:spPr>
            <p:txBody>
              <a:bodyPr/>
              <a:lstStyle/>
              <a:p>
                <a:r>
                  <a:rPr lang="en-US">
                    <a:noFill/>
                  </a:rPr>
                  <a:t> </a:t>
                </a:r>
              </a:p>
            </p:txBody>
          </p:sp>
        </mc:Fallback>
      </mc:AlternateContent>
    </p:spTree>
    <p:extLst>
      <p:ext uri="{BB962C8B-B14F-4D97-AF65-F5344CB8AC3E}">
        <p14:creationId xmlns:p14="http://schemas.microsoft.com/office/powerpoint/2010/main" val="18942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stepFuegoAri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8675" y="2077272"/>
            <a:ext cx="4297363"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SUPG and analog in CVFEM, </a:t>
            </a:r>
            <a:r>
              <a:rPr lang="en-US" dirty="0" err="1"/>
              <a:t>Streamwise</a:t>
            </a:r>
            <a:r>
              <a:rPr lang="en-US" dirty="0"/>
              <a:t> Upwind Control Volume (SUCV) are effective for low-moderate cell-</a:t>
            </a:r>
            <a:r>
              <a:rPr lang="en-US" dirty="0" err="1"/>
              <a:t>Peclet</a:t>
            </a:r>
            <a:r>
              <a:rPr lang="en-US" dirty="0"/>
              <a:t> numbers</a:t>
            </a:r>
          </a:p>
        </p:txBody>
      </p:sp>
      <p:sp>
        <p:nvSpPr>
          <p:cNvPr id="2" name="Title 1"/>
          <p:cNvSpPr>
            <a:spLocks noGrp="1"/>
          </p:cNvSpPr>
          <p:nvPr>
            <p:ph type="title"/>
          </p:nvPr>
        </p:nvSpPr>
        <p:spPr/>
        <p:txBody>
          <a:bodyPr/>
          <a:lstStyle/>
          <a:p>
            <a:r>
              <a:rPr lang="en-US" dirty="0"/>
              <a:t>SUPG in Practice (CVFEM and FEM)</a:t>
            </a:r>
          </a:p>
        </p:txBody>
      </p:sp>
      <p:sp>
        <p:nvSpPr>
          <p:cNvPr id="3" name="Slide Number Placeholder 2"/>
          <p:cNvSpPr>
            <a:spLocks noGrp="1"/>
          </p:cNvSpPr>
          <p:nvPr>
            <p:ph type="sldNum" sz="quarter" idx="4"/>
          </p:nvPr>
        </p:nvSpPr>
        <p:spPr/>
        <p:txBody>
          <a:bodyPr/>
          <a:lstStyle/>
          <a:p>
            <a:fld id="{4FAB73BC-B049-4115-A692-8D63A059BFB8}" type="slidenum">
              <a:rPr lang="en-US" smtClean="0"/>
              <a:pPr/>
              <a:t>19</a:t>
            </a:fld>
            <a:endParaRPr lang="en-US" dirty="0"/>
          </a:p>
        </p:txBody>
      </p:sp>
      <p:pic>
        <p:nvPicPr>
          <p:cNvPr id="9" name="Picture 12" descr="hfemSUPG_Re2000_plot.jpg"/>
          <p:cNvPicPr>
            <a:picLocks/>
          </p:cNvPicPr>
          <p:nvPr/>
        </p:nvPicPr>
        <p:blipFill rotWithShape="1">
          <a:blip r:embed="rId3">
            <a:extLst>
              <a:ext uri="{28A0092B-C50C-407E-A947-70E740481C1C}">
                <a14:useLocalDpi xmlns:a14="http://schemas.microsoft.com/office/drawing/2010/main" val="0"/>
              </a:ext>
            </a:extLst>
          </a:blip>
          <a:srcRect l="8932"/>
          <a:stretch/>
        </p:blipFill>
        <p:spPr bwMode="auto">
          <a:xfrm>
            <a:off x="2324128" y="2265947"/>
            <a:ext cx="2108181" cy="346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hfem_Re2000_plot.jpg"/>
          <p:cNvPicPr>
            <a:picLocks noChangeAspect="1"/>
          </p:cNvPicPr>
          <p:nvPr/>
        </p:nvPicPr>
        <p:blipFill rotWithShape="1">
          <a:blip r:embed="rId4">
            <a:extLst>
              <a:ext uri="{28A0092B-C50C-407E-A947-70E740481C1C}">
                <a14:useLocalDpi xmlns:a14="http://schemas.microsoft.com/office/drawing/2010/main" val="0"/>
              </a:ext>
            </a:extLst>
          </a:blip>
          <a:srcRect r="23835"/>
          <a:stretch/>
        </p:blipFill>
        <p:spPr bwMode="auto">
          <a:xfrm>
            <a:off x="487467" y="2323822"/>
            <a:ext cx="1850620" cy="332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backstepSmallR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70226" y="2077272"/>
            <a:ext cx="1365812" cy="8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79676" y="5924203"/>
            <a:ext cx="2600392" cy="369332"/>
          </a:xfrm>
          <a:prstGeom prst="rect">
            <a:avLst/>
          </a:prstGeom>
          <a:noFill/>
        </p:spPr>
        <p:txBody>
          <a:bodyPr wrap="none" rtlCol="0">
            <a:spAutoFit/>
          </a:bodyPr>
          <a:lstStyle/>
          <a:p>
            <a:r>
              <a:rPr lang="en-US"/>
              <a:t>Un-stabilized and SUPG</a:t>
            </a:r>
          </a:p>
        </p:txBody>
      </p:sp>
      <p:sp>
        <p:nvSpPr>
          <p:cNvPr id="17" name="TextBox 16"/>
          <p:cNvSpPr txBox="1"/>
          <p:nvPr/>
        </p:nvSpPr>
        <p:spPr>
          <a:xfrm>
            <a:off x="4638675" y="6005685"/>
            <a:ext cx="4386137" cy="369332"/>
          </a:xfrm>
          <a:prstGeom prst="rect">
            <a:avLst/>
          </a:prstGeom>
          <a:noFill/>
        </p:spPr>
        <p:txBody>
          <a:bodyPr wrap="none" rtlCol="0">
            <a:spAutoFit/>
          </a:bodyPr>
          <a:lstStyle/>
          <a:p>
            <a:r>
              <a:rPr lang="en-US" dirty="0"/>
              <a:t>SUPG/SUCV </a:t>
            </a:r>
            <a:r>
              <a:rPr lang="en-US" dirty="0" err="1"/>
              <a:t>backstep</a:t>
            </a:r>
            <a:r>
              <a:rPr lang="en-US" dirty="0"/>
              <a:t> velocity prediction</a:t>
            </a:r>
          </a:p>
        </p:txBody>
      </p:sp>
      <p:cxnSp>
        <p:nvCxnSpPr>
          <p:cNvPr id="18" name="Straight Connector 13"/>
          <p:cNvCxnSpPr>
            <a:cxnSpLocks noChangeShapeType="1"/>
          </p:cNvCxnSpPr>
          <p:nvPr/>
        </p:nvCxnSpPr>
        <p:spPr bwMode="auto">
          <a:xfrm flipH="1">
            <a:off x="8159787" y="2094960"/>
            <a:ext cx="0" cy="81730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7154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Advection Operators: Outline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charset="2"/>
                  <a:buChar char="§"/>
                </a:pPr>
                <a:r>
                  <a:rPr lang="en-US" dirty="0"/>
                  <a:t> Classic Analysis on Advection/Diffusion/Time Scalar Transport</a:t>
                </a:r>
              </a:p>
              <a:p>
                <a:pPr>
                  <a:buFont typeface="Wingdings" charset="2"/>
                  <a:buChar char="§"/>
                </a:pPr>
                <a:r>
                  <a:rPr lang="en-US" dirty="0"/>
                  <a:t> The Advection Operator and the Role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oMath>
                </a14:m>
                <a:endParaRPr lang="en-US" dirty="0"/>
              </a:p>
              <a:p>
                <a:pPr>
                  <a:buFont typeface="Wingdings" charset="2"/>
                  <a:buChar char="§"/>
                </a:pPr>
                <a:r>
                  <a:rPr lang="en-US" dirty="0"/>
                  <a:t> Revisit the Projected Nodal Gradient</a:t>
                </a:r>
              </a:p>
              <a:p>
                <a:pPr>
                  <a:buFont typeface="Wingdings" charset="2"/>
                  <a:buChar char="§"/>
                </a:pPr>
                <a:r>
                  <a:rPr lang="en-US" dirty="0"/>
                  <a:t> Diagonal Dominance</a:t>
                </a:r>
              </a:p>
              <a:p>
                <a:pPr>
                  <a:buFont typeface="Wingdings" charset="2"/>
                  <a:buChar char="§"/>
                </a:pPr>
                <a:r>
                  <a:rPr lang="en-US" dirty="0"/>
                  <a:t> Upwind Methods</a:t>
                </a:r>
              </a:p>
              <a:p>
                <a:pPr>
                  <a:buFont typeface="Wingdings" charset="2"/>
                  <a:buChar char="§"/>
                </a:pPr>
                <a:r>
                  <a:rPr lang="en-US" dirty="0"/>
                  <a:t> Linear Residual-Based Stabilization</a:t>
                </a:r>
              </a:p>
              <a:p>
                <a:pPr>
                  <a:buFont typeface="Wingdings" charset="2"/>
                  <a:buChar char="§"/>
                </a:pPr>
                <a:r>
                  <a:rPr lang="en-US" dirty="0"/>
                  <a:t> Nonlinear Residual-Based Stabilization</a:t>
                </a:r>
              </a:p>
              <a:p>
                <a:pPr>
                  <a:buFont typeface="Wingdings" charset="2"/>
                  <a:buChar char="§"/>
                </a:pPr>
                <a:r>
                  <a:rPr lang="en-US" dirty="0"/>
                  <a:t> Conclusions</a:t>
                </a:r>
              </a:p>
              <a:p>
                <a:pPr>
                  <a:buFont typeface="Wingdings" charset="2"/>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81" t="-14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75046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5986" y="1441700"/>
            <a:ext cx="8018727" cy="5416300"/>
          </a:xfrm>
        </p:spPr>
        <p:txBody>
          <a:bodyPr>
            <a:normAutofit/>
          </a:bodyPr>
          <a:lstStyle/>
          <a:p>
            <a:pPr>
              <a:buFont typeface="Arial" charset="0"/>
              <a:buChar char="•"/>
            </a:pPr>
            <a:r>
              <a:rPr lang="en-US" dirty="0"/>
              <a:t> See:</a:t>
            </a:r>
          </a:p>
          <a:p>
            <a:pPr>
              <a:buFont typeface="Arial" charset="0"/>
              <a:buChar char="•"/>
            </a:pPr>
            <a:endParaRPr lang="en-US" dirty="0">
              <a:hlinkClick r:id="rId2"/>
            </a:endParaRPr>
          </a:p>
          <a:p>
            <a:pPr marL="0" indent="0">
              <a:buNone/>
            </a:pPr>
            <a:r>
              <a:rPr lang="en-US" dirty="0">
                <a:hlinkClick r:id="rId2"/>
              </a:rPr>
              <a:t>https://nalu.readthedocs.io/en/latest/source/theory/rteStabilization.html</a:t>
            </a:r>
            <a:r>
              <a:rPr lang="en-US" dirty="0"/>
              <a:t> </a:t>
            </a:r>
          </a:p>
        </p:txBody>
      </p:sp>
      <p:sp>
        <p:nvSpPr>
          <p:cNvPr id="2" name="Title 1"/>
          <p:cNvSpPr>
            <a:spLocks noGrp="1"/>
          </p:cNvSpPr>
          <p:nvPr>
            <p:ph type="title"/>
          </p:nvPr>
        </p:nvSpPr>
        <p:spPr/>
        <p:txBody>
          <a:bodyPr/>
          <a:lstStyle/>
          <a:p>
            <a:r>
              <a:rPr lang="en-US" dirty="0"/>
              <a:t>What above Variational Multiscale Methods?</a:t>
            </a:r>
          </a:p>
        </p:txBody>
      </p:sp>
      <p:sp>
        <p:nvSpPr>
          <p:cNvPr id="3" name="Slide Number Placeholder 2"/>
          <p:cNvSpPr>
            <a:spLocks noGrp="1"/>
          </p:cNvSpPr>
          <p:nvPr>
            <p:ph type="sldNum" sz="quarter" idx="4"/>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354393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3"/>
          <p:cNvSpPr>
            <a:spLocks noGrp="1"/>
          </p:cNvSpPr>
          <p:nvPr>
            <p:ph type="body" sz="quarter" idx="10"/>
          </p:nvPr>
        </p:nvSpPr>
        <p:spPr>
          <a:xfrm>
            <a:off x="615986" y="1441700"/>
            <a:ext cx="8018727" cy="5416300"/>
          </a:xfrm>
        </p:spPr>
        <p:txBody>
          <a:bodyPr>
            <a:normAutofit fontScale="92500" lnSpcReduction="10000"/>
          </a:bodyPr>
          <a:lstStyle/>
          <a:p>
            <a:pPr>
              <a:buFont typeface="Arial" charset="0"/>
              <a:buChar char="•"/>
            </a:pPr>
            <a:r>
              <a:rPr lang="en-US" dirty="0"/>
              <a:t> Consider a general transport equation for </a:t>
            </a:r>
            <a:r>
              <a:rPr lang="en-US" dirty="0">
                <a:latin typeface="symbol" charset="2"/>
              </a:rPr>
              <a:t>f</a:t>
            </a:r>
          </a:p>
          <a:p>
            <a:pPr>
              <a:buFont typeface="Arial" charset="0"/>
              <a:buChar char="•"/>
            </a:pPr>
            <a:r>
              <a:rPr lang="en-US" dirty="0">
                <a:latin typeface="symbol" charset="2"/>
              </a:rPr>
              <a:t> </a:t>
            </a:r>
            <a:r>
              <a:rPr lang="en-US" dirty="0"/>
              <a:t>An artificial viscosity approach is provided with coefficient again related to a fine-scale residual:</a:t>
            </a: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endParaRPr lang="en-US" dirty="0">
              <a:latin typeface="symbol" charset="2"/>
            </a:endParaRPr>
          </a:p>
          <a:p>
            <a:pPr>
              <a:buFont typeface="Arial" charset="0"/>
              <a:buChar char="•"/>
            </a:pPr>
            <a:r>
              <a:rPr lang="en-US" dirty="0">
                <a:latin typeface="symbol" charset="2"/>
              </a:rPr>
              <a:t> </a:t>
            </a:r>
            <a:r>
              <a:rPr lang="en-US" dirty="0"/>
              <a:t>Piecewise-constant test function for CVFEM (with fourth order-form)</a:t>
            </a:r>
          </a:p>
          <a:p>
            <a:pPr>
              <a:buFont typeface="Arial" charset="0"/>
              <a:buChar char="•"/>
            </a:pPr>
            <a:endParaRPr lang="en-US" dirty="0"/>
          </a:p>
          <a:p>
            <a:pPr>
              <a:buFont typeface="Arial" charset="0"/>
              <a:buChar char="•"/>
            </a:pPr>
            <a:endParaRPr lang="en-US" dirty="0"/>
          </a:p>
          <a:p>
            <a:pPr>
              <a:buFont typeface="Arial" charset="0"/>
              <a:buChar char="•"/>
            </a:pPr>
            <a:r>
              <a:rPr lang="en-US" dirty="0"/>
              <a:t> Similar concept to </a:t>
            </a:r>
            <a:r>
              <a:rPr lang="en-US" dirty="0" err="1"/>
              <a:t>Guermond’s</a:t>
            </a:r>
            <a:r>
              <a:rPr lang="en-US" dirty="0"/>
              <a:t> “Entropy-viscosity” approach, 2013</a:t>
            </a:r>
          </a:p>
          <a:p>
            <a:pPr>
              <a:buFont typeface="Arial" charset="0"/>
              <a:buChar char="•"/>
            </a:pPr>
            <a:r>
              <a:rPr lang="en-US" dirty="0"/>
              <a:t> Can also form an interesting LES model when the viscosity is a function of the </a:t>
            </a:r>
            <a:r>
              <a:rPr lang="en-US" dirty="0" err="1"/>
              <a:t>k.e</a:t>
            </a:r>
            <a:r>
              <a:rPr lang="en-US" dirty="0"/>
              <a:t>. fine scale residual (</a:t>
            </a:r>
            <a:r>
              <a:rPr lang="en-US" dirty="0" err="1"/>
              <a:t>Guermond</a:t>
            </a:r>
            <a:r>
              <a:rPr lang="en-US" dirty="0"/>
              <a:t> and Larios, 2015)</a:t>
            </a:r>
          </a:p>
        </p:txBody>
      </p:sp>
      <p:sp>
        <p:nvSpPr>
          <p:cNvPr id="4" name="Title 3"/>
          <p:cNvSpPr>
            <a:spLocks noGrp="1"/>
          </p:cNvSpPr>
          <p:nvPr>
            <p:ph type="title"/>
          </p:nvPr>
        </p:nvSpPr>
        <p:spPr/>
        <p:txBody>
          <a:bodyPr/>
          <a:lstStyle/>
          <a:p>
            <a:r>
              <a:rPr lang="en-US" dirty="0"/>
              <a:t>Nonlinear Stabilization Approach</a:t>
            </a:r>
          </a:p>
        </p:txBody>
      </p:sp>
      <p:sp>
        <p:nvSpPr>
          <p:cNvPr id="2" name="Slide Number Placeholder 1"/>
          <p:cNvSpPr>
            <a:spLocks noGrp="1"/>
          </p:cNvSpPr>
          <p:nvPr>
            <p:ph type="sldNum" sz="quarter" idx="4"/>
          </p:nvPr>
        </p:nvSpPr>
        <p:spPr/>
        <p:txBody>
          <a:bodyPr/>
          <a:lstStyle/>
          <a:p>
            <a:fld id="{4FAB73BC-B049-4115-A692-8D63A059BFB8}" type="slidenum">
              <a:rPr lang="en-US" smtClean="0"/>
              <a:pPr/>
              <a:t>21</a:t>
            </a:fld>
            <a:endParaRPr lang="en-US" dirty="0"/>
          </a:p>
        </p:txBody>
      </p:sp>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50" y="2343195"/>
            <a:ext cx="3158938" cy="732046"/>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04" y="2347116"/>
            <a:ext cx="1884674" cy="724204"/>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111" y="2300210"/>
            <a:ext cx="1826058" cy="730423"/>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401" y="3508447"/>
            <a:ext cx="2187786" cy="73152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6963" y="3651416"/>
            <a:ext cx="2987040" cy="36576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6076" y="5110034"/>
            <a:ext cx="4253948" cy="731520"/>
          </a:xfrm>
          <a:prstGeom prst="rect">
            <a:avLst/>
          </a:prstGeom>
        </p:spPr>
      </p:pic>
      <p:sp>
        <p:nvSpPr>
          <p:cNvPr id="15" name="TextBox 14"/>
          <p:cNvSpPr txBox="1"/>
          <p:nvPr/>
        </p:nvSpPr>
        <p:spPr>
          <a:xfrm>
            <a:off x="4022643" y="2589774"/>
            <a:ext cx="261460" cy="461665"/>
          </a:xfrm>
          <a:prstGeom prst="rect">
            <a:avLst/>
          </a:prstGeom>
          <a:noFill/>
        </p:spPr>
        <p:txBody>
          <a:bodyPr wrap="none" rtlCol="0">
            <a:spAutoFit/>
          </a:bodyPr>
          <a:lstStyle/>
          <a:p>
            <a:r>
              <a:rPr lang="en-US" sz="2400" dirty="0">
                <a:solidFill>
                  <a:schemeClr val="bg1"/>
                </a:solidFill>
              </a:rPr>
              <a:t>,</a:t>
            </a:r>
          </a:p>
        </p:txBody>
      </p:sp>
      <p:sp>
        <p:nvSpPr>
          <p:cNvPr id="16" name="TextBox 15"/>
          <p:cNvSpPr txBox="1"/>
          <p:nvPr/>
        </p:nvSpPr>
        <p:spPr>
          <a:xfrm>
            <a:off x="6164801" y="2549765"/>
            <a:ext cx="261460" cy="461665"/>
          </a:xfrm>
          <a:prstGeom prst="rect">
            <a:avLst/>
          </a:prstGeom>
          <a:noFill/>
        </p:spPr>
        <p:txBody>
          <a:bodyPr wrap="none" rtlCol="0">
            <a:spAutoFit/>
          </a:bodyPr>
          <a:lstStyle/>
          <a:p>
            <a:r>
              <a:rPr lang="en-US" sz="2400" dirty="0">
                <a:solidFill>
                  <a:schemeClr val="bg1"/>
                </a:solidFill>
              </a:rPr>
              <a:t>,</a:t>
            </a:r>
          </a:p>
        </p:txBody>
      </p:sp>
      <p:sp>
        <p:nvSpPr>
          <p:cNvPr id="17" name="TextBox 16"/>
          <p:cNvSpPr txBox="1"/>
          <p:nvPr/>
        </p:nvSpPr>
        <p:spPr>
          <a:xfrm>
            <a:off x="807783" y="3098397"/>
            <a:ext cx="2968579" cy="338554"/>
          </a:xfrm>
          <a:prstGeom prst="rect">
            <a:avLst/>
          </a:prstGeom>
          <a:noFill/>
        </p:spPr>
        <p:txBody>
          <a:bodyPr wrap="square" rtlCol="0">
            <a:spAutoFit/>
          </a:bodyPr>
          <a:lstStyle/>
          <a:p>
            <a:pPr algn="ctr"/>
            <a:r>
              <a:rPr lang="en-US" sz="1600" dirty="0">
                <a:latin typeface="Garamond" charset="0"/>
                <a:ea typeface="Garamond" charset="0"/>
                <a:cs typeface="Garamond" charset="0"/>
              </a:rPr>
              <a:t>FEM-based DCO (</a:t>
            </a:r>
            <a:r>
              <a:rPr lang="en-US" sz="1600" dirty="0" err="1">
                <a:latin typeface="Garamond" charset="0"/>
                <a:ea typeface="Garamond" charset="0"/>
                <a:cs typeface="Garamond" charset="0"/>
              </a:rPr>
              <a:t>Shakib</a:t>
            </a:r>
            <a:r>
              <a:rPr lang="en-US" sz="1600" dirty="0">
                <a:latin typeface="Garamond" charset="0"/>
                <a:ea typeface="Garamond" charset="0"/>
                <a:cs typeface="Garamond" charset="0"/>
              </a:rPr>
              <a:t>, 91)</a:t>
            </a:r>
          </a:p>
        </p:txBody>
      </p:sp>
      <p:sp>
        <p:nvSpPr>
          <p:cNvPr id="18" name="TextBox 17"/>
          <p:cNvSpPr txBox="1"/>
          <p:nvPr/>
        </p:nvSpPr>
        <p:spPr>
          <a:xfrm>
            <a:off x="4643199" y="3098397"/>
            <a:ext cx="3829469" cy="338554"/>
          </a:xfrm>
          <a:prstGeom prst="rect">
            <a:avLst/>
          </a:prstGeom>
          <a:noFill/>
        </p:spPr>
        <p:txBody>
          <a:bodyPr wrap="square" rtlCol="0">
            <a:spAutoFit/>
          </a:bodyPr>
          <a:lstStyle/>
          <a:p>
            <a:pPr algn="ctr"/>
            <a:r>
              <a:rPr lang="en-US" sz="1600" dirty="0">
                <a:latin typeface="Garamond" charset="0"/>
                <a:ea typeface="Garamond" charset="0"/>
                <a:cs typeface="Garamond" charset="0"/>
              </a:rPr>
              <a:t>Co-variant and contra-variant metric tensors</a:t>
            </a:r>
          </a:p>
        </p:txBody>
      </p:sp>
      <p:sp>
        <p:nvSpPr>
          <p:cNvPr id="19" name="TextBox 18"/>
          <p:cNvSpPr txBox="1"/>
          <p:nvPr/>
        </p:nvSpPr>
        <p:spPr>
          <a:xfrm>
            <a:off x="807783" y="4347125"/>
            <a:ext cx="2968579" cy="338554"/>
          </a:xfrm>
          <a:prstGeom prst="rect">
            <a:avLst/>
          </a:prstGeom>
          <a:noFill/>
        </p:spPr>
        <p:txBody>
          <a:bodyPr wrap="square" rtlCol="0">
            <a:spAutoFit/>
          </a:bodyPr>
          <a:lstStyle/>
          <a:p>
            <a:pPr algn="ctr"/>
            <a:r>
              <a:rPr lang="en-US" sz="1600" dirty="0">
                <a:latin typeface="Garamond" charset="0"/>
                <a:ea typeface="Garamond" charset="0"/>
                <a:cs typeface="Garamond" charset="0"/>
              </a:rPr>
              <a:t>Coefficient based on local residual</a:t>
            </a:r>
          </a:p>
        </p:txBody>
      </p:sp>
      <p:sp>
        <p:nvSpPr>
          <p:cNvPr id="20" name="TextBox 19"/>
          <p:cNvSpPr txBox="1"/>
          <p:nvPr/>
        </p:nvSpPr>
        <p:spPr>
          <a:xfrm>
            <a:off x="4756111" y="4347125"/>
            <a:ext cx="4156395" cy="338554"/>
          </a:xfrm>
          <a:prstGeom prst="rect">
            <a:avLst/>
          </a:prstGeom>
          <a:noFill/>
        </p:spPr>
        <p:txBody>
          <a:bodyPr wrap="square" rtlCol="0">
            <a:spAutoFit/>
          </a:bodyPr>
          <a:lstStyle/>
          <a:p>
            <a:pPr algn="ctr"/>
            <a:r>
              <a:rPr lang="en-US" sz="1600" dirty="0">
                <a:latin typeface="Garamond" charset="0"/>
                <a:ea typeface="Garamond" charset="0"/>
                <a:cs typeface="Garamond" charset="0"/>
              </a:rPr>
              <a:t>Limit the coefficient based on an upwind analogy</a:t>
            </a:r>
          </a:p>
        </p:txBody>
      </p:sp>
      <p:sp>
        <p:nvSpPr>
          <p:cNvPr id="22" name="TextBox 21"/>
          <p:cNvSpPr txBox="1"/>
          <p:nvPr/>
        </p:nvSpPr>
        <p:spPr>
          <a:xfrm>
            <a:off x="3511694" y="3651416"/>
            <a:ext cx="1117614" cy="369332"/>
          </a:xfrm>
          <a:prstGeom prst="rect">
            <a:avLst/>
          </a:prstGeom>
          <a:noFill/>
        </p:spPr>
        <p:txBody>
          <a:bodyPr wrap="none" rtlCol="0">
            <a:spAutoFit/>
          </a:bodyPr>
          <a:lstStyle/>
          <a:p>
            <a:r>
              <a:rPr lang="en-US" dirty="0">
                <a:latin typeface="Garamond" charset="0"/>
                <a:ea typeface="Garamond" charset="0"/>
                <a:cs typeface="Garamond" charset="0"/>
              </a:rPr>
              <a:t>or min…..</a:t>
            </a:r>
          </a:p>
        </p:txBody>
      </p:sp>
    </p:spTree>
    <p:extLst>
      <p:ext uri="{BB962C8B-B14F-4D97-AF65-F5344CB8AC3E}">
        <p14:creationId xmlns:p14="http://schemas.microsoft.com/office/powerpoint/2010/main" val="20650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Recall, that the edge- and element-based diffusion operator, and for some choices for the advection operator, and pressure stabilization, a nodal gradient is required</a:t>
            </a:r>
          </a:p>
          <a:p>
            <a:pPr>
              <a:buFont typeface="Arial" charset="0"/>
              <a:buChar char="•"/>
            </a:pPr>
            <a:r>
              <a:rPr lang="en-US" dirty="0"/>
              <a:t> What is a nodal gradient? As formerly described in the </a:t>
            </a:r>
            <a:r>
              <a:rPr lang="en-US" i="1" dirty="0"/>
              <a:t>Computing Gradients</a:t>
            </a:r>
            <a:r>
              <a:rPr lang="en-US" dirty="0"/>
              <a:t> lecture, in a cell-centered context we obtained this via a number of ways, e.g., Green-Gauss, Least Squares, etc.</a:t>
            </a:r>
          </a:p>
          <a:p>
            <a:pPr>
              <a:buFont typeface="Arial" charset="0"/>
              <a:buChar char="•"/>
            </a:pPr>
            <a:r>
              <a:rPr lang="en-US" dirty="0"/>
              <a:t> Let’s take another view…</a:t>
            </a:r>
          </a:p>
        </p:txBody>
      </p:sp>
      <p:sp>
        <p:nvSpPr>
          <p:cNvPr id="4" name="Title 3"/>
          <p:cNvSpPr>
            <a:spLocks noGrp="1"/>
          </p:cNvSpPr>
          <p:nvPr>
            <p:ph type="title"/>
          </p:nvPr>
        </p:nvSpPr>
        <p:spPr/>
        <p:txBody>
          <a:bodyPr/>
          <a:lstStyle/>
          <a:p>
            <a:r>
              <a:rPr lang="en-US" dirty="0"/>
              <a:t>Deep Dive on Nodal Gradient Operator: An Alternative View</a:t>
            </a:r>
          </a:p>
        </p:txBody>
      </p:sp>
      <p:sp>
        <p:nvSpPr>
          <p:cNvPr id="2" name="Slide Number Placeholder 1"/>
          <p:cNvSpPr>
            <a:spLocks noGrp="1"/>
          </p:cNvSpPr>
          <p:nvPr>
            <p:ph type="sldNum" sz="quarter" idx="4"/>
          </p:nvPr>
        </p:nvSpPr>
        <p:spPr/>
        <p:txBody>
          <a:bodyPr/>
          <a:lstStyle/>
          <a:p>
            <a:fld id="{4FAB73BC-B049-4115-A692-8D63A059BFB8}" type="slidenum">
              <a:rPr lang="en-US" smtClean="0"/>
              <a:pPr/>
              <a:t>22</a:t>
            </a:fld>
            <a:endParaRPr lang="en-US" dirty="0"/>
          </a:p>
        </p:txBody>
      </p:sp>
      <p:pic>
        <p:nvPicPr>
          <p:cNvPr id="7" name="Picture 6">
            <a:extLst>
              <a:ext uri="{FF2B5EF4-FFF2-40B4-BE49-F238E27FC236}">
                <a16:creationId xmlns:a16="http://schemas.microsoft.com/office/drawing/2014/main" id="{D3947DC5-2B3E-C248-A1DD-9C61F79C62C0}"/>
              </a:ext>
            </a:extLst>
          </p:cNvPr>
          <p:cNvPicPr>
            <a:picLocks noChangeAspect="1"/>
          </p:cNvPicPr>
          <p:nvPr/>
        </p:nvPicPr>
        <p:blipFill rotWithShape="1">
          <a:blip r:embed="rId2"/>
          <a:srcRect l="42742"/>
          <a:stretch/>
        </p:blipFill>
        <p:spPr>
          <a:xfrm>
            <a:off x="488950" y="3429000"/>
            <a:ext cx="3183357" cy="3127312"/>
          </a:xfrm>
          <a:prstGeom prst="rect">
            <a:avLst/>
          </a:prstGeom>
        </p:spPr>
      </p:pic>
      <p:sp>
        <p:nvSpPr>
          <p:cNvPr id="3" name="TextBox 2">
            <a:extLst>
              <a:ext uri="{FF2B5EF4-FFF2-40B4-BE49-F238E27FC236}">
                <a16:creationId xmlns:a16="http://schemas.microsoft.com/office/drawing/2014/main" id="{DA7A1561-E4E3-3E46-BE7D-F64371EF5FEC}"/>
              </a:ext>
            </a:extLst>
          </p:cNvPr>
          <p:cNvSpPr txBox="1"/>
          <p:nvPr/>
        </p:nvSpPr>
        <p:spPr>
          <a:xfrm>
            <a:off x="3893863" y="2751550"/>
            <a:ext cx="3926238" cy="3046988"/>
          </a:xfrm>
          <a:prstGeom prst="rect">
            <a:avLst/>
          </a:prstGeom>
          <a:noFill/>
        </p:spPr>
        <p:txBody>
          <a:bodyPr wrap="square" rtlCol="0">
            <a:spAutoFit/>
          </a:bodyPr>
          <a:lstStyle/>
          <a:p>
            <a:r>
              <a:rPr lang="en-US" sz="1600" dirty="0"/>
              <a:t>First, the gradient of a function for ordinary finite element basis functions are discontinuous, i.e., the value at a shared element face depends on which element is used to compute the gradient</a:t>
            </a:r>
          </a:p>
          <a:p>
            <a:endParaRPr lang="en-US" sz="1600" dirty="0"/>
          </a:p>
          <a:p>
            <a:r>
              <a:rPr lang="en-US" sz="1600" dirty="0"/>
              <a:t>Therefore, we can view the nodal gradient a continuous at the nodes and discontinuous within the elements</a:t>
            </a:r>
          </a:p>
          <a:p>
            <a:endParaRPr lang="en-US" sz="1600" dirty="0"/>
          </a:p>
          <a:p>
            <a:r>
              <a:rPr lang="en-US" sz="1600" dirty="0"/>
              <a:t>Let’s minimize this difference:</a:t>
            </a:r>
          </a:p>
          <a:p>
            <a:r>
              <a:rPr lang="en-US" sz="1600" dirty="0"/>
              <a:t>    by solving:</a:t>
            </a:r>
          </a:p>
        </p:txBody>
      </p:sp>
      <p:pic>
        <p:nvPicPr>
          <p:cNvPr id="10" name="Picture 9">
            <a:extLst>
              <a:ext uri="{FF2B5EF4-FFF2-40B4-BE49-F238E27FC236}">
                <a16:creationId xmlns:a16="http://schemas.microsoft.com/office/drawing/2014/main" id="{186D11CB-A854-A444-85B6-AED9AD49A98E}"/>
              </a:ext>
            </a:extLst>
          </p:cNvPr>
          <p:cNvPicPr>
            <a:picLocks noChangeAspect="1"/>
          </p:cNvPicPr>
          <p:nvPr/>
        </p:nvPicPr>
        <p:blipFill rotWithShape="1">
          <a:blip r:embed="rId3"/>
          <a:srcRect l="20175" t="1325" r="29448" b="82483"/>
          <a:stretch/>
        </p:blipFill>
        <p:spPr>
          <a:xfrm>
            <a:off x="7115911" y="5339386"/>
            <a:ext cx="1506585" cy="579147"/>
          </a:xfrm>
          <a:prstGeom prst="rect">
            <a:avLst/>
          </a:prstGeom>
        </p:spPr>
      </p:pic>
      <p:pic>
        <p:nvPicPr>
          <p:cNvPr id="11" name="Picture 10">
            <a:extLst>
              <a:ext uri="{FF2B5EF4-FFF2-40B4-BE49-F238E27FC236}">
                <a16:creationId xmlns:a16="http://schemas.microsoft.com/office/drawing/2014/main" id="{0F055630-5C5B-0841-8C40-6B240F701879}"/>
              </a:ext>
            </a:extLst>
          </p:cNvPr>
          <p:cNvPicPr>
            <a:picLocks noChangeAspect="1"/>
          </p:cNvPicPr>
          <p:nvPr/>
        </p:nvPicPr>
        <p:blipFill rotWithShape="1">
          <a:blip r:embed="rId3"/>
          <a:srcRect l="9604" t="76779" r="16959" b="3672"/>
          <a:stretch/>
        </p:blipFill>
        <p:spPr>
          <a:xfrm>
            <a:off x="6880265" y="6065414"/>
            <a:ext cx="2187533" cy="696444"/>
          </a:xfrm>
          <a:prstGeom prst="rect">
            <a:avLst/>
          </a:prstGeom>
        </p:spPr>
      </p:pic>
      <p:pic>
        <p:nvPicPr>
          <p:cNvPr id="12" name="Picture 11">
            <a:extLst>
              <a:ext uri="{FF2B5EF4-FFF2-40B4-BE49-F238E27FC236}">
                <a16:creationId xmlns:a16="http://schemas.microsoft.com/office/drawing/2014/main" id="{D3226B91-C9F1-4E48-A676-1F76E6739C10}"/>
              </a:ext>
            </a:extLst>
          </p:cNvPr>
          <p:cNvPicPr>
            <a:picLocks noChangeAspect="1"/>
          </p:cNvPicPr>
          <p:nvPr/>
        </p:nvPicPr>
        <p:blipFill rotWithShape="1">
          <a:blip r:embed="rId3"/>
          <a:srcRect t="17680" b="61991"/>
          <a:stretch/>
        </p:blipFill>
        <p:spPr>
          <a:xfrm>
            <a:off x="3647621" y="6057573"/>
            <a:ext cx="3287486" cy="799214"/>
          </a:xfrm>
          <a:prstGeom prst="rect">
            <a:avLst/>
          </a:prstGeom>
        </p:spPr>
      </p:pic>
      <p:sp>
        <p:nvSpPr>
          <p:cNvPr id="13" name="Arc 12">
            <a:extLst>
              <a:ext uri="{FF2B5EF4-FFF2-40B4-BE49-F238E27FC236}">
                <a16:creationId xmlns:a16="http://schemas.microsoft.com/office/drawing/2014/main" id="{66FCD9C3-2EE0-B04D-ACFE-8E7D98C62F9B}"/>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FE049C6C-7619-5D4D-9B08-4EDF1F0E16B4}"/>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DB929D9-5524-DD4D-9496-85FF38B0F3F1}"/>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678671-A130-BA4C-9FBD-D7A962DA9DAD}"/>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759B6B-C6A5-A34A-881D-EEB5E9933C51}"/>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46780E-934A-2449-9EAD-E612DE5F41A6}"/>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3EA4A7-3239-7144-A07D-5E917CE04028}"/>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4D39A2-347C-AD41-834F-387B6B18FDB0}"/>
              </a:ext>
            </a:extLst>
          </p:cNvPr>
          <p:cNvCxnSpPr/>
          <p:nvPr/>
        </p:nvCxnSpPr>
        <p:spPr>
          <a:xfrm>
            <a:off x="6510564" y="6457180"/>
            <a:ext cx="424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66DFDCA-DAA4-C84B-B4FF-474B6B6ACE26}"/>
              </a:ext>
            </a:extLst>
          </p:cNvPr>
          <p:cNvSpPr txBox="1"/>
          <p:nvPr/>
        </p:nvSpPr>
        <p:spPr>
          <a:xfrm>
            <a:off x="6347044" y="6575643"/>
            <a:ext cx="1430200" cy="338554"/>
          </a:xfrm>
          <a:prstGeom prst="rect">
            <a:avLst/>
          </a:prstGeom>
          <a:noFill/>
        </p:spPr>
        <p:txBody>
          <a:bodyPr wrap="none" rtlCol="0">
            <a:spAutoFit/>
          </a:bodyPr>
          <a:lstStyle/>
          <a:p>
            <a:r>
              <a:rPr lang="en-US" sz="1600" dirty="0"/>
              <a:t>Lumped-mass</a:t>
            </a:r>
          </a:p>
        </p:txBody>
      </p:sp>
    </p:spTree>
    <p:extLst>
      <p:ext uri="{BB962C8B-B14F-4D97-AF65-F5344CB8AC3E}">
        <p14:creationId xmlns:p14="http://schemas.microsoft.com/office/powerpoint/2010/main" val="44292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On a Quadratic Unstructured Quad element, we see that second-order convergence of the projected nodal gradient is only noted when a consistent mass matrix is used (requires a matrix inversion, or an outer iteration for an explicit scheme)</a:t>
            </a:r>
          </a:p>
          <a:p>
            <a:pPr>
              <a:buFont typeface="Arial" charset="0"/>
              <a:buChar char="•"/>
            </a:pPr>
            <a:r>
              <a:rPr lang="en-US" dirty="0"/>
              <a:t> Lack of design-order projected nodal gradients affect the design-order expectation for the DOFs velocity and pressure!</a:t>
            </a:r>
          </a:p>
          <a:p>
            <a:pPr>
              <a:buFont typeface="Arial" charset="0"/>
              <a:buChar char="•"/>
            </a:pPr>
            <a:endParaRPr lang="en-US" dirty="0"/>
          </a:p>
        </p:txBody>
      </p:sp>
      <p:sp>
        <p:nvSpPr>
          <p:cNvPr id="4" name="Title 3"/>
          <p:cNvSpPr>
            <a:spLocks noGrp="1"/>
          </p:cNvSpPr>
          <p:nvPr>
            <p:ph type="title"/>
          </p:nvPr>
        </p:nvSpPr>
        <p:spPr/>
        <p:txBody>
          <a:bodyPr/>
          <a:lstStyle/>
          <a:p>
            <a:r>
              <a:rPr lang="en-US" dirty="0"/>
              <a:t>Deep Dive on Nodal Gradient Operator: Convergence</a:t>
            </a:r>
          </a:p>
        </p:txBody>
      </p:sp>
      <p:sp>
        <p:nvSpPr>
          <p:cNvPr id="2" name="Slide Number Placeholder 1"/>
          <p:cNvSpPr>
            <a:spLocks noGrp="1"/>
          </p:cNvSpPr>
          <p:nvPr>
            <p:ph type="sldNum" sz="quarter" idx="4"/>
          </p:nvPr>
        </p:nvSpPr>
        <p:spPr/>
        <p:txBody>
          <a:bodyPr/>
          <a:lstStyle/>
          <a:p>
            <a:fld id="{4FAB73BC-B049-4115-A692-8D63A059BFB8}" type="slidenum">
              <a:rPr lang="en-US" smtClean="0"/>
              <a:pPr/>
              <a:t>23</a:t>
            </a:fld>
            <a:endParaRPr lang="en-US" dirty="0"/>
          </a:p>
        </p:txBody>
      </p:sp>
      <p:pic>
        <p:nvPicPr>
          <p:cNvPr id="9" name="Picture 8">
            <a:extLst>
              <a:ext uri="{FF2B5EF4-FFF2-40B4-BE49-F238E27FC236}">
                <a16:creationId xmlns:a16="http://schemas.microsoft.com/office/drawing/2014/main" id="{897C2706-7E07-7A46-90D3-F31429FFC6A6}"/>
              </a:ext>
            </a:extLst>
          </p:cNvPr>
          <p:cNvPicPr>
            <a:picLocks noChangeAspect="1"/>
          </p:cNvPicPr>
          <p:nvPr/>
        </p:nvPicPr>
        <p:blipFill rotWithShape="1">
          <a:blip r:embed="rId2"/>
          <a:srcRect t="15448" b="15121"/>
          <a:stretch/>
        </p:blipFill>
        <p:spPr>
          <a:xfrm>
            <a:off x="628575" y="2993748"/>
            <a:ext cx="4144387" cy="3723804"/>
          </a:xfrm>
          <a:prstGeom prst="rect">
            <a:avLst/>
          </a:prstGeom>
        </p:spPr>
      </p:pic>
      <p:pic>
        <p:nvPicPr>
          <p:cNvPr id="19" name="Picture 18">
            <a:extLst>
              <a:ext uri="{FF2B5EF4-FFF2-40B4-BE49-F238E27FC236}">
                <a16:creationId xmlns:a16="http://schemas.microsoft.com/office/drawing/2014/main" id="{67F3B287-C1F3-F24E-8985-27C230D6FC67}"/>
              </a:ext>
            </a:extLst>
          </p:cNvPr>
          <p:cNvPicPr>
            <a:picLocks noChangeAspect="1"/>
          </p:cNvPicPr>
          <p:nvPr/>
        </p:nvPicPr>
        <p:blipFill>
          <a:blip r:embed="rId3"/>
          <a:stretch>
            <a:fillRect/>
          </a:stretch>
        </p:blipFill>
        <p:spPr>
          <a:xfrm>
            <a:off x="4772962" y="3092679"/>
            <a:ext cx="3966687" cy="3527299"/>
          </a:xfrm>
          <a:prstGeom prst="rect">
            <a:avLst/>
          </a:prstGeom>
        </p:spPr>
      </p:pic>
    </p:spTree>
    <p:extLst>
      <p:ext uri="{BB962C8B-B14F-4D97-AF65-F5344CB8AC3E}">
        <p14:creationId xmlns:p14="http://schemas.microsoft.com/office/powerpoint/2010/main" val="295554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Advection Operators: </a:t>
            </a:r>
            <a:r>
              <a:rPr lang="en-US" dirty="0"/>
              <a:t>Conclusion</a:t>
            </a:r>
          </a:p>
        </p:txBody>
      </p:sp>
      <p:sp>
        <p:nvSpPr>
          <p:cNvPr id="3" name="Content Placeholder 2"/>
          <p:cNvSpPr>
            <a:spLocks noGrp="1"/>
          </p:cNvSpPr>
          <p:nvPr>
            <p:ph idx="1"/>
          </p:nvPr>
        </p:nvSpPr>
        <p:spPr/>
        <p:txBody>
          <a:bodyPr/>
          <a:lstStyle/>
          <a:p>
            <a:pPr>
              <a:buFont typeface="Wingdings" charset="2"/>
              <a:buChar char="§"/>
            </a:pPr>
            <a:r>
              <a:rPr lang="en-US" dirty="0"/>
              <a:t> Without diagonal dominance, lack of monotonicity is noted</a:t>
            </a:r>
          </a:p>
          <a:p>
            <a:pPr>
              <a:buFont typeface="Wingdings" charset="2"/>
              <a:buChar char="§"/>
            </a:pPr>
            <a:r>
              <a:rPr lang="en-US"/>
              <a:t> Upwind approaches </a:t>
            </a:r>
            <a:r>
              <a:rPr lang="en-US" dirty="0"/>
              <a:t>can help, however, comes at the price of numerical accuracy</a:t>
            </a:r>
          </a:p>
          <a:p>
            <a:pPr>
              <a:buFont typeface="Wingdings" charset="2"/>
              <a:buChar char="§"/>
            </a:pPr>
            <a:r>
              <a:rPr lang="en-US" dirty="0"/>
              <a:t> Residual-based approaches, which stem from the FEM literature, are useful candidates for CVFEM</a:t>
            </a:r>
          </a:p>
        </p:txBody>
      </p:sp>
      <p:sp>
        <p:nvSpPr>
          <p:cNvPr id="4" name="Slide Number Placeholder 3"/>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114359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255407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41674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657211-B389-5443-B585-E41728E747C7}"/>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8" name="TextBox 37">
                <a:extLst>
                  <a:ext uri="{FF2B5EF4-FFF2-40B4-BE49-F238E27FC236}">
                    <a16:creationId xmlns:a16="http://schemas.microsoft.com/office/drawing/2014/main" id="{90657211-B389-5443-B585-E41728E747C7}"/>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4"/>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F14C316-7727-924C-B530-D81934985DD2}"/>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9" name="TextBox 38">
                <a:extLst>
                  <a:ext uri="{FF2B5EF4-FFF2-40B4-BE49-F238E27FC236}">
                    <a16:creationId xmlns:a16="http://schemas.microsoft.com/office/drawing/2014/main" id="{2F14C316-7727-924C-B530-D81934985DD2}"/>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6"/>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
        <p:nvSpPr>
          <p:cNvPr id="14" name="Left Brace 13">
            <a:extLst>
              <a:ext uri="{FF2B5EF4-FFF2-40B4-BE49-F238E27FC236}">
                <a16:creationId xmlns:a16="http://schemas.microsoft.com/office/drawing/2014/main" id="{A66E4A90-926A-4C4A-B3E7-356843E3FAF5}"/>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49A033DF-6ACC-7E4A-A607-38A9637BB972}"/>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673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4"/>
                <a:stretch>
                  <a:fillRect b="-612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5"/>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EDFE7F2-EE65-F946-8FAC-3392C13B2F66}"/>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7" name="TextBox 36">
                <a:extLst>
                  <a:ext uri="{FF2B5EF4-FFF2-40B4-BE49-F238E27FC236}">
                    <a16:creationId xmlns:a16="http://schemas.microsoft.com/office/drawing/2014/main" id="{DEDFE7F2-EE65-F946-8FAC-3392C13B2F66}"/>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7"/>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E6EE7A5-BE98-7A49-88C7-0BCC8CE29C4D}"/>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CE6EE7A5-BE98-7A49-88C7-0BCC8CE29C4D}"/>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8"/>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F5CFD0-1925-5049-90C6-C4CD607F3A5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6" name="TextBox 35">
                <a:extLst>
                  <a:ext uri="{FF2B5EF4-FFF2-40B4-BE49-F238E27FC236}">
                    <a16:creationId xmlns:a16="http://schemas.microsoft.com/office/drawing/2014/main" id="{2CF5CFD0-1925-5049-90C6-C4CD607F3A5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9"/>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FA476CF-A25D-F341-A615-A6E5F46C92F7}"/>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54C5D6B2-7B31-BB4A-814B-2E1F32CA3D4B}"/>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B1BD70F-6A35-F84F-BF80-7776C3D49D91}"/>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38F2343-4374-4545-B35D-2BC3CC3D1696}"/>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D0554D-49AB-324A-A92E-2FF661EBF4FC}"/>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1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Using the above equations, we can derive the actual continuity equation that we are solving:</a:t>
            </a:r>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0C3AE6E-49CE-1248-AF77-AED9136526D6}"/>
                  </a:ext>
                </a:extLst>
              </p:cNvPr>
              <p:cNvSpPr txBox="1"/>
              <p:nvPr/>
            </p:nvSpPr>
            <p:spPr>
              <a:xfrm>
                <a:off x="2318569" y="6024982"/>
                <a:ext cx="3033459" cy="730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num>
                        <m:den>
                          <m:r>
                            <a:rPr lang="mr-IN"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𝑡</m:t>
                          </m:r>
                        </m:den>
                      </m:f>
                      <m:r>
                        <a:rPr lang="en-US" i="1">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smtClean="0">
                          <a:latin typeface="Cambria Math" panose="02040503050406030204" pitchFamily="18" charset="0"/>
                          <a:ea typeface="Cambria Math" panose="02040503050406030204" pitchFamily="18" charset="0"/>
                          <a:cs typeface="Cambria Math" charset="0"/>
                        </a:rPr>
                        <m:t>≠</m:t>
                      </m:r>
                      <m:r>
                        <a:rPr lang="en-US" b="0" i="1" smtClean="0">
                          <a:latin typeface="Cambria Math" panose="02040503050406030204" pitchFamily="18" charset="0"/>
                          <a:ea typeface="Cambria Math" panose="02040503050406030204" pitchFamily="18" charset="0"/>
                          <a:cs typeface="Cambria Math" charset="0"/>
                        </a:rPr>
                        <m:t>0∝</m:t>
                      </m:r>
                      <m:r>
                        <a:rPr lang="en-US" b="0" i="1" smtClean="0">
                          <a:latin typeface="Cambria Math" panose="02040503050406030204" pitchFamily="18" charset="0"/>
                          <a:ea typeface="Cambria Math" panose="02040503050406030204" pitchFamily="18" charset="0"/>
                          <a:cs typeface="Cambria Math" charset="0"/>
                        </a:rPr>
                        <m:t>𝜏</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baseline="30000" smtClean="0">
                              <a:latin typeface="Cambria Math" panose="02040503050406030204" pitchFamily="18" charset="0"/>
                              <a:ea typeface="Cambria Math" charset="0"/>
                              <a:cs typeface="Cambria Math" charset="0"/>
                            </a:rPr>
                            <m:t>4</m:t>
                          </m:r>
                          <m:r>
                            <a:rPr lang="en-US" b="0" i="1" smtClean="0">
                              <a:latin typeface="Cambria Math" panose="02040503050406030204" pitchFamily="18" charset="0"/>
                              <a:ea typeface="Cambria Math" charset="0"/>
                              <a:cs typeface="Cambria Math" charset="0"/>
                            </a:rPr>
                            <m:t>𝑃</m:t>
                          </m:r>
                        </m:num>
                        <m:den>
                          <m:r>
                            <a:rPr lang="mr-IN" i="1">
                              <a:latin typeface="Cambria Math" charset="0"/>
                              <a:ea typeface="Cambria Math" charset="0"/>
                              <a:cs typeface="Cambria Math" charset="0"/>
                            </a:rPr>
                            <m:t>𝜕</m:t>
                          </m:r>
                          <m:sSubSup>
                            <m:sSubSupPr>
                              <m:ctrlPr>
                                <a:rPr lang="mr-IN" i="1" smtClean="0">
                                  <a:latin typeface="Cambria Math" panose="02040503050406030204" pitchFamily="18" charset="0"/>
                                  <a:ea typeface="Cambria Math" charset="0"/>
                                </a:rPr>
                              </m:ctrlPr>
                            </m:sSubSupPr>
                            <m:e>
                              <m:r>
                                <a:rPr lang="en-US" b="0" i="1" smtClean="0">
                                  <a:latin typeface="Cambria Math" panose="02040503050406030204" pitchFamily="18" charset="0"/>
                                  <a:ea typeface="Cambria Math" charset="0"/>
                                </a:rPr>
                                <m:t>𝑥</m:t>
                              </m:r>
                            </m:e>
                            <m:sub>
                              <m:r>
                                <a:rPr lang="en-US" b="0" i="1" smtClean="0">
                                  <a:latin typeface="Cambria Math" panose="02040503050406030204" pitchFamily="18" charset="0"/>
                                  <a:ea typeface="Cambria Math" charset="0"/>
                                </a:rPr>
                                <m:t>𝑗</m:t>
                              </m:r>
                            </m:sub>
                            <m:sup>
                              <m:r>
                                <a:rPr lang="en-US" b="0" i="1" smtClean="0">
                                  <a:latin typeface="Cambria Math" panose="02040503050406030204" pitchFamily="18" charset="0"/>
                                  <a:ea typeface="Cambria Math" charset="0"/>
                                </a:rPr>
                                <m:t>4</m:t>
                              </m:r>
                            </m:sup>
                          </m:sSubSup>
                        </m:den>
                      </m:f>
                      <m:sSup>
                        <m:sSupPr>
                          <m:ctrlPr>
                            <a:rPr lang="en-US" i="1" smtClean="0">
                              <a:latin typeface="Cambria Math" panose="02040503050406030204" pitchFamily="18" charset="0"/>
                              <a:ea typeface="Cambria Math" charset="0"/>
                            </a:rPr>
                          </m:ctrlPr>
                        </m:sSupPr>
                        <m:e>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e>
                        <m:sup>
                          <m:r>
                            <a:rPr lang="en-US" b="0" i="1" smtClean="0">
                              <a:latin typeface="Cambria Math" panose="02040503050406030204" pitchFamily="18" charset="0"/>
                              <a:ea typeface="Cambria Math" charset="0"/>
                            </a:rPr>
                            <m:t>3</m:t>
                          </m:r>
                        </m:sup>
                      </m:sSup>
                    </m:oMath>
                  </m:oMathPara>
                </a14:m>
                <a:endParaRPr lang="en-US" dirty="0"/>
              </a:p>
            </p:txBody>
          </p:sp>
        </mc:Choice>
        <mc:Fallback xmlns="">
          <p:sp>
            <p:nvSpPr>
              <p:cNvPr id="42" name="TextBox 41">
                <a:extLst>
                  <a:ext uri="{FF2B5EF4-FFF2-40B4-BE49-F238E27FC236}">
                    <a16:creationId xmlns:a16="http://schemas.microsoft.com/office/drawing/2014/main" id="{F0C3AE6E-49CE-1248-AF77-AED9136526D6}"/>
                  </a:ext>
                </a:extLst>
              </p:cNvPr>
              <p:cNvSpPr txBox="1">
                <a:spLocks noRot="1" noChangeAspect="1" noMove="1" noResize="1" noEditPoints="1" noAdjustHandles="1" noChangeArrowheads="1" noChangeShapeType="1" noTextEdit="1"/>
              </p:cNvSpPr>
              <p:nvPr/>
            </p:nvSpPr>
            <p:spPr>
              <a:xfrm>
                <a:off x="2318569" y="6024982"/>
                <a:ext cx="3033459" cy="730136"/>
              </a:xfrm>
              <a:prstGeom prst="rect">
                <a:avLst/>
              </a:prstGeom>
              <a:blipFill>
                <a:blip r:embed="rId5"/>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156D32-3B61-3F47-A476-C028DB42D3F6}"/>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0F156D32-3B61-3F47-A476-C028DB42D3F6}"/>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6"/>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8A835BC-59A8-C244-BFB1-7E3D0D9A9F3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6" name="TextBox 35">
                <a:extLst>
                  <a:ext uri="{FF2B5EF4-FFF2-40B4-BE49-F238E27FC236}">
                    <a16:creationId xmlns:a16="http://schemas.microsoft.com/office/drawing/2014/main" id="{78A835BC-59A8-C244-BFB1-7E3D0D9A9F3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7"/>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5608683-13E7-F24C-86B6-06D7F2380378}"/>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0A99FD6-8A60-7E4C-BF76-EB147F1DF6B7}"/>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45EC22D-5543-7749-9F1B-28228AA0AD63}"/>
                  </a:ext>
                </a:extLst>
              </p:cNvPr>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5" name="TextBox 44">
                <a:extLst>
                  <a:ext uri="{FF2B5EF4-FFF2-40B4-BE49-F238E27FC236}">
                    <a16:creationId xmlns:a16="http://schemas.microsoft.com/office/drawing/2014/main" id="{D45EC22D-5543-7749-9F1B-28228AA0AD63}"/>
                  </a:ext>
                </a:extLst>
              </p:cNvPr>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4CAA031-D3B6-FC4A-A619-548D942BBEAE}"/>
                  </a:ext>
                </a:extLst>
              </p:cNvPr>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6" name="TextBox 45">
                <a:extLst>
                  <a:ext uri="{FF2B5EF4-FFF2-40B4-BE49-F238E27FC236}">
                    <a16:creationId xmlns:a16="http://schemas.microsoft.com/office/drawing/2014/main" id="{64CAA031-D3B6-FC4A-A619-548D942BBEAE}"/>
                  </a:ext>
                </a:extLst>
              </p:cNvPr>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9"/>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C06A71E-32AD-084F-9C1F-1804E22E3F91}"/>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7" name="TextBox 46">
                <a:extLst>
                  <a:ext uri="{FF2B5EF4-FFF2-40B4-BE49-F238E27FC236}">
                    <a16:creationId xmlns:a16="http://schemas.microsoft.com/office/drawing/2014/main" id="{0C06A71E-32AD-084F-9C1F-1804E22E3F91}"/>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10"/>
                <a:stretch>
                  <a:fillRect b="-6122"/>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F3DF2F87-BF70-B144-B117-FC23943A6948}"/>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6EF416-8689-3D45-8504-EED1245C01CA}"/>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057A166-6BB8-304E-9FA6-18D5065CEF28}"/>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78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the hard choice…. </a:t>
            </a:r>
          </a:p>
        </p:txBody>
      </p:sp>
      <p:sp>
        <p:nvSpPr>
          <p:cNvPr id="3" name="Slide Number Placeholder 2"/>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p:cNvSpPr>
            <a:spLocks noGrp="1"/>
          </p:cNvSpPr>
          <p:nvPr>
            <p:ph type="body" sz="quarter" idx="10"/>
          </p:nvPr>
        </p:nvSpPr>
        <p:spPr>
          <a:xfrm>
            <a:off x="615986" y="1441700"/>
            <a:ext cx="8249233" cy="5416300"/>
          </a:xfrm>
        </p:spPr>
        <p:txBody>
          <a:bodyPr>
            <a:normAutofit/>
          </a:bodyPr>
          <a:lstStyle/>
          <a:p>
            <a:pPr>
              <a:buFont typeface="Arial" charset="0"/>
              <a:buChar char="•"/>
            </a:pPr>
            <a:r>
              <a:rPr lang="en-US" dirty="0"/>
              <a:t> We have already seen that the continuity equation includes a fourth-order pressure derivative, at least when using the standard fine-scale momentum residual stabilization approach</a:t>
            </a:r>
          </a:p>
          <a:p>
            <a:pPr>
              <a:buFont typeface="Arial" charset="0"/>
              <a:buChar char="•"/>
            </a:pPr>
            <a:r>
              <a:rPr lang="en-US" dirty="0"/>
              <a:t> Moreover, even order derivatives are stabilizing (suppresses growth via dissipation)</a:t>
            </a:r>
          </a:p>
          <a:p>
            <a:pPr>
              <a:buFont typeface="Arial" charset="0"/>
              <a:buChar char="•"/>
            </a:pPr>
            <a:r>
              <a:rPr lang="en-US" dirty="0"/>
              <a:t> Two notions of velocity:</a:t>
            </a:r>
          </a:p>
          <a:p>
            <a:pPr marL="342900" indent="-342900">
              <a:buFont typeface="+mj-lt"/>
              <a:buAutoNum type="arabicPeriod"/>
            </a:pPr>
            <a:r>
              <a:rPr lang="en-US" dirty="0"/>
              <a:t>The nodal velocity whose divergence (in a uniform density flow) is proportional to the fourth-order pressure derivative</a:t>
            </a:r>
          </a:p>
          <a:p>
            <a:pPr marL="342900" indent="-342900">
              <a:buFont typeface="+mj-lt"/>
              <a:buAutoNum type="arabicPeriod"/>
            </a:pPr>
            <a:r>
              <a:rPr lang="en-US" dirty="0"/>
              <a:t>The integration point velocity, or </a:t>
            </a:r>
            <a:r>
              <a:rPr lang="en-US" dirty="0" err="1"/>
              <a:t>convecting</a:t>
            </a:r>
            <a:r>
              <a:rPr lang="en-US" dirty="0"/>
              <a:t> velocity, that includes the L-DG term</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a:buFont typeface="Arial" panose="020B0604020202020204" pitchFamily="34" charset="0"/>
              <a:buChar char="•"/>
            </a:pPr>
            <a:r>
              <a:rPr lang="en-US" dirty="0"/>
              <a:t> Inclusion of the pressure stabilization terms in the mass flow rate ensures that the DOF is conserved, however, in some parts of the literature, this is not clearly represented and sometimes these terms are dropped.</a:t>
            </a:r>
          </a:p>
          <a:p>
            <a:pPr>
              <a:buFont typeface="Arial" panose="020B0604020202020204" pitchFamily="34" charset="0"/>
              <a:buChar char="•"/>
            </a:pPr>
            <a:r>
              <a:rPr lang="en-US" dirty="0"/>
              <a:t> Inclusion of these pressure stabilization terms in momentum also provides a dissipative quality and, as such the system is not </a:t>
            </a:r>
            <a:r>
              <a:rPr lang="en-US" u="sng" dirty="0"/>
              <a:t>perfectly</a:t>
            </a:r>
            <a:r>
              <a:rPr lang="en-US" dirty="0"/>
              <a:t> kinetic energy conserving</a:t>
            </a:r>
          </a:p>
          <a:p>
            <a:pPr marL="342900" indent="-342900">
              <a:buFont typeface="+mj-lt"/>
              <a:buAutoNum type="arabicPeriod"/>
            </a:pP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ECCAD7C-8EC5-EB4A-8813-9B391649E92E}"/>
                  </a:ext>
                </a:extLst>
              </p:cNvPr>
              <p:cNvSpPr txBox="1"/>
              <p:nvPr/>
            </p:nvSpPr>
            <p:spPr>
              <a:xfrm>
                <a:off x="1580559" y="4300170"/>
                <a:ext cx="6368667" cy="8485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e>
                        <m:sub>
                          <m:r>
                            <a:rPr lang="en-US" b="0" i="1" smtClean="0">
                              <a:latin typeface="Cambria Math" panose="02040503050406030204" pitchFamily="18" charset="0"/>
                            </a:rPr>
                            <m:t>𝑖𝑝</m:t>
                          </m:r>
                        </m:sub>
                      </m:sSub>
                      <m:r>
                        <a:rPr lang="en-US" b="0" i="1" smtClean="0">
                          <a:latin typeface="Cambria Math"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𝑛𝑝𝑒</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𝑖𝑝</m:t>
                              </m:r>
                              <m:r>
                                <a:rPr lang="en-US" b="0" i="1" smtClean="0">
                                  <a:latin typeface="Cambria Math" panose="02040503050406030204" pitchFamily="18" charset="0"/>
                                </a:rPr>
                                <m:t>,</m:t>
                              </m:r>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r>
                            <a:rPr lang="en-US" b="0" i="1" smtClean="0">
                              <a:latin typeface="Cambria Math" panose="02040503050406030204" pitchFamily="18" charset="0"/>
                              <a:ea typeface="Cambria Math" charset="0"/>
                              <a:cs typeface="Cambria Math" charset="0"/>
                            </a:rPr>
                            <m:t>−</m:t>
                          </m:r>
                        </m:e>
                      </m:nary>
                      <m:sSub>
                        <m:sSubPr>
                          <m:ctrlPr>
                            <a:rPr lang="en-US" i="1">
                              <a:latin typeface="Cambria Math" panose="02040503050406030204" pitchFamily="18" charset="0"/>
                              <a:ea typeface="Cambria Math" charset="0"/>
                              <a:cs typeface="Cambria Math" charset="0"/>
                            </a:rPr>
                          </m:ctrlPr>
                        </m:sSubPr>
                        <m:e>
                          <m:r>
                            <a:rPr lang="en-US" i="1">
                              <a:latin typeface="Cambria Math" panose="02040503050406030204" pitchFamily="18" charset="0"/>
                              <a:ea typeface="Cambria Math" panose="02040503050406030204" pitchFamily="18" charset="0"/>
                              <a:cs typeface="Cambria Math" charset="0"/>
                            </a:rPr>
                            <m:t>𝜏</m:t>
                          </m:r>
                        </m:e>
                        <m:sub>
                          <m:r>
                            <a:rPr lang="en-US" i="1">
                              <a:latin typeface="Cambria Math" panose="02040503050406030204" pitchFamily="18" charset="0"/>
                              <a:ea typeface="Cambria Math" charset="0"/>
                              <a:cs typeface="Cambria Math" charset="0"/>
                            </a:rPr>
                            <m:t>𝑖𝑝</m:t>
                          </m:r>
                        </m:sub>
                      </m:sSub>
                      <m:d>
                        <m:dPr>
                          <m:ctrlPr>
                            <a:rPr lang="en-US" i="1">
                              <a:latin typeface="Cambria Math" panose="02040503050406030204" pitchFamily="18" charset="0"/>
                              <a:ea typeface="Cambria Math"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mr-IN" i="1">
                                          <a:latin typeface="Cambria Math" charset="0"/>
                                          <a:ea typeface="Cambria Math" charset="0"/>
                                          <a:cs typeface="Cambria Math" charset="0"/>
                                        </a:rPr>
                                        <m:t>𝜕</m:t>
                                      </m:r>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sub>
                              </m:sSub>
                            </m:e>
                          </m:nary>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e>
                          </m:nary>
                        </m:e>
                      </m:d>
                    </m:oMath>
                  </m:oMathPara>
                </a14:m>
                <a:endParaRPr lang="en-US" dirty="0"/>
              </a:p>
            </p:txBody>
          </p:sp>
        </mc:Choice>
        <mc:Fallback xmlns="">
          <p:sp>
            <p:nvSpPr>
              <p:cNvPr id="37" name="TextBox 36">
                <a:extLst>
                  <a:ext uri="{FF2B5EF4-FFF2-40B4-BE49-F238E27FC236}">
                    <a16:creationId xmlns:a16="http://schemas.microsoft.com/office/drawing/2014/main" id="{1ECCAD7C-8EC5-EB4A-8813-9B391649E92E}"/>
                  </a:ext>
                </a:extLst>
              </p:cNvPr>
              <p:cNvSpPr txBox="1">
                <a:spLocks noRot="1" noChangeAspect="1" noMove="1" noResize="1" noEditPoints="1" noAdjustHandles="1" noChangeArrowheads="1" noChangeShapeType="1" noTextEdit="1"/>
              </p:cNvSpPr>
              <p:nvPr/>
            </p:nvSpPr>
            <p:spPr>
              <a:xfrm>
                <a:off x="1580559" y="4300170"/>
                <a:ext cx="6368667" cy="848502"/>
              </a:xfrm>
              <a:prstGeom prst="rect">
                <a:avLst/>
              </a:prstGeom>
              <a:blipFill>
                <a:blip r:embed="rId2"/>
                <a:stretch>
                  <a:fillRect t="-98529" b="-152941"/>
                </a:stretch>
              </a:blipFill>
            </p:spPr>
            <p:txBody>
              <a:bodyPr/>
              <a:lstStyle/>
              <a:p>
                <a:r>
                  <a:rPr lang="en-US">
                    <a:noFill/>
                  </a:rPr>
                  <a:t> </a:t>
                </a:r>
              </a:p>
            </p:txBody>
          </p:sp>
        </mc:Fallback>
      </mc:AlternateContent>
    </p:spTree>
    <p:extLst>
      <p:ext uri="{BB962C8B-B14F-4D97-AF65-F5344CB8AC3E}">
        <p14:creationId xmlns:p14="http://schemas.microsoft.com/office/powerpoint/2010/main" val="264486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a Simple Advection/Diffusion/Time Scalar Transport</a:t>
            </a:r>
          </a:p>
        </p:txBody>
      </p:sp>
      <p:sp>
        <p:nvSpPr>
          <p:cNvPr id="3" name="Slide Number Placeholder 2"/>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Text Placeholder 3"/>
          <p:cNvSpPr>
            <a:spLocks noGrp="1"/>
          </p:cNvSpPr>
          <p:nvPr>
            <p:ph type="body" sz="quarter" idx="10"/>
          </p:nvPr>
        </p:nvSpPr>
        <p:spPr/>
        <p:txBody>
          <a:bodyPr/>
          <a:lstStyle/>
          <a:p>
            <a:pPr>
              <a:buFont typeface="Arial" charset="0"/>
              <a:buChar char="•"/>
            </a:pPr>
            <a:r>
              <a:rPr lang="en-US" dirty="0"/>
              <a:t> PDE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Integral form:</a:t>
            </a:r>
          </a:p>
          <a:p>
            <a:pPr>
              <a:buFont typeface="Arial" charset="0"/>
              <a:buChar char="•"/>
            </a:pPr>
            <a:endParaRPr lang="en-US" dirty="0"/>
          </a:p>
          <a:p>
            <a:pPr>
              <a:buFont typeface="Arial" charset="0"/>
              <a:buChar char="•"/>
            </a:pPr>
            <a:r>
              <a:rPr lang="en-US" dirty="0"/>
              <a:t>Discrete form:</a:t>
            </a:r>
          </a:p>
          <a:p>
            <a:pPr>
              <a:buFont typeface="Arial" charset="0"/>
              <a:buChar char="•"/>
            </a:pPr>
            <a:endParaRPr lang="en-US" dirty="0"/>
          </a:p>
          <a:p>
            <a:pPr>
              <a:buFont typeface="Arial" charset="0"/>
              <a:buChar char="•"/>
            </a:pPr>
            <a:r>
              <a:rPr lang="en-US" dirty="0"/>
              <a:t> Matrix Form:</a:t>
            </a:r>
          </a:p>
        </p:txBody>
      </p:sp>
      <mc:AlternateContent xmlns:mc="http://schemas.openxmlformats.org/markup-compatibility/2006" xmlns:a14="http://schemas.microsoft.com/office/drawing/2010/main">
        <mc:Choice Requires="a14">
          <p:sp>
            <p:nvSpPr>
              <p:cNvPr id="6" name="TextBox 5"/>
              <p:cNvSpPr txBox="1"/>
              <p:nvPr/>
            </p:nvSpPr>
            <p:spPr>
              <a:xfrm>
                <a:off x="2254964" y="1315025"/>
                <a:ext cx="3240887" cy="7147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 </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r>
                            <a:rPr lang="en-US" i="1">
                              <a:latin typeface="Cambria Math" charset="0"/>
                            </a:rPr>
                            <m:t>𝑡</m:t>
                          </m:r>
                        </m:den>
                      </m:f>
                      <m:r>
                        <a:rPr lang="en-US" b="0" i="1" smtClean="0">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mr-IN" i="1" smtClean="0">
                              <a:latin typeface="Cambria Math" charset="0"/>
                              <a:ea typeface="Cambria Math" charset="0"/>
                              <a:cs typeface="Cambria Math" charset="0"/>
                            </a:rPr>
                            <m:t>𝜌</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f>
                        <m:fPr>
                          <m:ctrlPr>
                            <a:rPr lang="mr-IN" i="1" smtClean="0">
                              <a:latin typeface="Cambria Math" panose="02040503050406030204" pitchFamily="18" charset="0"/>
                              <a:ea typeface="Cambria Math" charset="0"/>
                              <a:cs typeface="Cambria Math" charset="0"/>
                            </a:rPr>
                          </m:ctrlPr>
                        </m:fPr>
                        <m:num>
                          <m:r>
                            <a:rPr lang="mr-IN" i="1" smtClean="0">
                              <a:latin typeface="Cambria Math" charset="0"/>
                              <a:ea typeface="Cambria Math" charset="0"/>
                              <a:cs typeface="Cambria Math" charset="0"/>
                            </a:rPr>
                            <m:t>𝜇</m:t>
                          </m:r>
                        </m:num>
                        <m:den>
                          <m:r>
                            <a:rPr lang="en-US" b="0" i="1" smtClean="0">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=0</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54964" y="1315025"/>
                <a:ext cx="3240887" cy="714747"/>
              </a:xfrm>
              <a:prstGeom prst="rect">
                <a:avLst/>
              </a:prstGeom>
              <a:blipFill rotWithShape="0">
                <a:blip r:embed="rId2"/>
                <a:stretch>
                  <a:fillRect/>
                </a:stretch>
              </a:blipFill>
            </p:spPr>
            <p:txBody>
              <a:bodyPr/>
              <a:lstStyle/>
              <a:p>
                <a:r>
                  <a:rPr lang="en-US">
                    <a:noFill/>
                  </a:rPr>
                  <a:t> </a:t>
                </a:r>
              </a:p>
            </p:txBody>
          </p:sp>
        </mc:Fallback>
      </mc:AlternateContent>
      <p:cxnSp>
        <p:nvCxnSpPr>
          <p:cNvPr id="8" name="Straight Connector 7"/>
          <p:cNvCxnSpPr/>
          <p:nvPr/>
        </p:nvCxnSpPr>
        <p:spPr>
          <a:xfrm>
            <a:off x="4120588" y="671088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029148" y="664665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601148" y="6610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15148" y="6619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82382" y="6279360"/>
            <a:ext cx="476412" cy="369332"/>
          </a:xfrm>
          <a:prstGeom prst="rect">
            <a:avLst/>
          </a:prstGeom>
          <a:noFill/>
        </p:spPr>
        <p:txBody>
          <a:bodyPr wrap="none" rtlCol="0">
            <a:spAutoFit/>
          </a:bodyPr>
          <a:lstStyle/>
          <a:p>
            <a:r>
              <a:rPr lang="en-US"/>
              <a:t>j-1</a:t>
            </a:r>
          </a:p>
        </p:txBody>
      </p:sp>
      <p:sp>
        <p:nvSpPr>
          <p:cNvPr id="13" name="TextBox 12"/>
          <p:cNvSpPr txBox="1"/>
          <p:nvPr/>
        </p:nvSpPr>
        <p:spPr>
          <a:xfrm>
            <a:off x="6271775" y="6279360"/>
            <a:ext cx="269626" cy="369332"/>
          </a:xfrm>
          <a:prstGeom prst="rect">
            <a:avLst/>
          </a:prstGeom>
          <a:noFill/>
        </p:spPr>
        <p:txBody>
          <a:bodyPr wrap="none" rtlCol="0">
            <a:spAutoFit/>
          </a:bodyPr>
          <a:lstStyle/>
          <a:p>
            <a:r>
              <a:rPr lang="en-US"/>
              <a:t>j</a:t>
            </a:r>
          </a:p>
        </p:txBody>
      </p:sp>
      <p:sp>
        <p:nvSpPr>
          <p:cNvPr id="14" name="TextBox 13"/>
          <p:cNvSpPr txBox="1"/>
          <p:nvPr/>
        </p:nvSpPr>
        <p:spPr>
          <a:xfrm>
            <a:off x="8454382" y="6258791"/>
            <a:ext cx="513282" cy="369332"/>
          </a:xfrm>
          <a:prstGeom prst="rect">
            <a:avLst/>
          </a:prstGeom>
          <a:noFill/>
        </p:spPr>
        <p:txBody>
          <a:bodyPr wrap="none" rtlCol="0">
            <a:spAutoFit/>
          </a:bodyPr>
          <a:lstStyle/>
          <a:p>
            <a:r>
              <a:rPr lang="en-US" dirty="0"/>
              <a:t>j+1</a:t>
            </a:r>
          </a:p>
        </p:txBody>
      </p:sp>
      <p:sp>
        <p:nvSpPr>
          <p:cNvPr id="15" name="Triangle 14"/>
          <p:cNvSpPr/>
          <p:nvPr/>
        </p:nvSpPr>
        <p:spPr>
          <a:xfrm>
            <a:off x="7525554" y="665478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p:cNvSpPr/>
          <p:nvPr/>
        </p:nvSpPr>
        <p:spPr>
          <a:xfrm>
            <a:off x="5178124" y="664812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2254964" y="2268350"/>
                <a:ext cx="4261295"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r>
                                <a:rPr lang="en-US" i="1">
                                  <a:latin typeface="Cambria Math" charset="0"/>
                                  <a:ea typeface="Cambria Math" charset="0"/>
                                  <a:cs typeface="Cambria Math" charset="0"/>
                                </a:rPr>
                                <m:t>𝑍</m:t>
                              </m:r>
                            </m:num>
                            <m:den>
                              <m:r>
                                <a:rPr lang="mr-IN" i="1" smtClean="0">
                                  <a:latin typeface="Cambria Math" charset="0"/>
                                  <a:ea typeface="Cambria Math" charset="0"/>
                                  <a:cs typeface="Cambria Math" charset="0"/>
                                </a:rPr>
                                <m:t>𝜕</m:t>
                              </m:r>
                              <m:r>
                                <a:rPr lang="en-US" b="0" i="1" smtClean="0">
                                  <a:latin typeface="Cambria Math" charset="0"/>
                                </a:rPr>
                                <m:t>𝑡</m:t>
                              </m:r>
                            </m:den>
                          </m:f>
                          <m:r>
                            <a:rPr lang="en-US" b="0" i="1" smtClean="0">
                              <a:latin typeface="Cambria Math" charset="0"/>
                            </a:rPr>
                            <m:t>𝑑𝑉</m:t>
                          </m:r>
                          <m:r>
                            <a:rPr lang="en-US" b="0" i="1" smtClean="0">
                              <a:latin typeface="Cambria Math" charset="0"/>
                            </a:rPr>
                            <m:t>+</m:t>
                          </m:r>
                          <m:nary>
                            <m:naryPr>
                              <m:limLoc m:val="undOvr"/>
                              <m:subHide m:val="on"/>
                              <m:supHide m:val="on"/>
                              <m:ctrlPr>
                                <a:rPr lang="en-US" b="0" i="1" smtClean="0">
                                  <a:latin typeface="Cambria Math" panose="02040503050406030204" pitchFamily="18" charset="0"/>
                                </a:rPr>
                              </m:ctrlPr>
                            </m:naryPr>
                            <m:sub/>
                            <m:sup/>
                            <m:e>
                              <m:d>
                                <m:dPr>
                                  <m:begChr m:val="["/>
                                  <m:endChr m:val="]"/>
                                  <m:ctrlPr>
                                    <a:rPr lang="mr-IN" b="0" i="1" smtClean="0">
                                      <a:latin typeface="Cambria Math" panose="02040503050406030204" pitchFamily="18" charset="0"/>
                                    </a:rPr>
                                  </m:ctrlPr>
                                </m:dPr>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i="1">
                                      <a:latin typeface="Cambria Math" charset="0"/>
                                      <a:ea typeface="Cambria Math" charset="0"/>
                                      <a:cs typeface="Cambria Math" charset="0"/>
                                    </a:rPr>
                                    <m:t> −</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𝜇</m:t>
                                      </m:r>
                                    </m:num>
                                    <m:den>
                                      <m:r>
                                        <a:rPr lang="en-US" i="1">
                                          <a:latin typeface="Cambria Math" charset="0"/>
                                          <a:ea typeface="Cambria Math" charset="0"/>
                                          <a:cs typeface="Cambria Math" charset="0"/>
                                        </a:rPr>
                                        <m:t>𝑆𝑐</m:t>
                                      </m:r>
                                    </m:den>
                                  </m:f>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sSub>
                                <m:sSubPr>
                                  <m:ctrlPr>
                                    <a:rPr lang="en-US"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𝑗</m:t>
                                  </m:r>
                                </m:sub>
                              </m:sSub>
                            </m:e>
                          </m:nary>
                          <m:r>
                            <a:rPr lang="en-US" b="0" i="1" smtClean="0">
                              <a:latin typeface="Cambria Math" charset="0"/>
                            </a:rPr>
                            <m:t>𝑑𝑆</m:t>
                          </m:r>
                          <m:r>
                            <a:rPr lang="en-US" b="0" i="1" smtClean="0">
                              <a:latin typeface="Cambria Math" charset="0"/>
                            </a:rPr>
                            <m:t>=0</m:t>
                          </m:r>
                        </m:e>
                      </m:nary>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254964" y="2268350"/>
                <a:ext cx="4261295" cy="81881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254964" y="3144363"/>
                <a:ext cx="4999446" cy="817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𝑠</m:t>
                          </m:r>
                          <m:r>
                            <a:rPr lang="en-US" b="0" i="1" smtClean="0">
                              <a:latin typeface="Cambria Math" charset="0"/>
                            </a:rPr>
                            <m:t>𝑖𝑝</m:t>
                          </m:r>
                        </m:sub>
                        <m:sup/>
                        <m:e>
                          <m:f>
                            <m:fPr>
                              <m:ctrlPr>
                                <a:rPr lang="mr-IN" i="1" smtClean="0">
                                  <a:latin typeface="Cambria Math" panose="02040503050406030204" pitchFamily="18" charset="0"/>
                                </a:rPr>
                              </m:ctrlPr>
                            </m:fPr>
                            <m:num>
                              <m:d>
                                <m:dPr>
                                  <m:ctrlPr>
                                    <a:rPr lang="mr-IN" i="1">
                                      <a:latin typeface="Cambria Math" panose="02040503050406030204" pitchFamily="18" charset="0"/>
                                    </a:rPr>
                                  </m:ctrlPr>
                                </m:dPr>
                                <m:e>
                                  <m:r>
                                    <a:rPr lang="en-US" i="1">
                                      <a:latin typeface="Cambria Math" charset="0"/>
                                      <a:ea typeface="Cambria Math" charset="0"/>
                                      <a:cs typeface="Cambria Math" charset="0"/>
                                    </a:rPr>
                                    <m:t>𝜌</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𝑍</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𝜌</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𝑍</m:t>
                                      </m:r>
                                    </m:e>
                                    <m:sup>
                                      <m:r>
                                        <a:rPr lang="en-US" i="1">
                                          <a:latin typeface="Cambria Math" charset="0"/>
                                          <a:ea typeface="Cambria Math" charset="0"/>
                                          <a:cs typeface="Cambria Math" charset="0"/>
                                        </a:rPr>
                                        <m:t>𝑛</m:t>
                                      </m:r>
                                    </m:sup>
                                  </m:sSup>
                                </m:e>
                              </m:d>
                            </m:num>
                            <m:den>
                              <m:r>
                                <m:rPr>
                                  <m:sty m:val="p"/>
                                </m:rPr>
                                <a:rPr lang="el-GR" i="1" smtClean="0">
                                  <a:latin typeface="Cambria Math" charset="0"/>
                                  <a:ea typeface="Cambria Math" charset="0"/>
                                  <a:cs typeface="Cambria Math" charset="0"/>
                                </a:rPr>
                                <m:t>Δ</m:t>
                              </m:r>
                              <m:r>
                                <a:rPr lang="en-US" b="0" i="1" smtClean="0">
                                  <a:latin typeface="Cambria Math" charset="0"/>
                                  <a:ea typeface="Cambria Math" charset="0"/>
                                  <a:cs typeface="Cambria Math" charset="0"/>
                                </a:rPr>
                                <m:t>𝑡</m:t>
                              </m:r>
                            </m:den>
                          </m:f>
                          <m:r>
                            <a:rPr lang="en-US" b="0" i="1" smtClean="0">
                              <a:latin typeface="Cambria Math" charset="0"/>
                            </a:rPr>
                            <m:t>𝑑𝑉</m:t>
                          </m:r>
                          <m:r>
                            <a:rPr lang="en-US" b="0" i="1" smtClean="0">
                              <a:latin typeface="Cambria Math" charset="0"/>
                            </a:rPr>
                            <m:t>+</m:t>
                          </m:r>
                        </m:e>
                      </m:nary>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acc>
                            <m:accPr>
                              <m:chr m:val="̇"/>
                              <m:ctrlPr>
                                <a:rPr lang="en-US" i="1" smtClean="0">
                                  <a:latin typeface="Cambria Math" panose="02040503050406030204" pitchFamily="18" charset="0"/>
                                </a:rPr>
                              </m:ctrlPr>
                            </m:accPr>
                            <m:e>
                              <m:r>
                                <a:rPr lang="en-US" b="0" i="1" smtClean="0">
                                  <a:latin typeface="Cambria Math" charset="0"/>
                                </a:rPr>
                                <m:t>𝑚</m:t>
                              </m:r>
                            </m:e>
                          </m:acc>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𝑖𝑝</m:t>
                              </m:r>
                            </m:sub>
                          </m:sSub>
                          <m:r>
                            <m:rPr>
                              <m:brk m:alnAt="7"/>
                            </m:rPr>
                            <a:rPr lang="en-US" b="0" i="1" smtClean="0">
                              <a:latin typeface="Cambria Math"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𝑝</m:t>
                              </m:r>
                            </m:sub>
                            <m:sup/>
                            <m:e>
                              <m:f>
                                <m:fPr>
                                  <m:ctrlPr>
                                    <a:rPr lang="mr-IN" b="0" i="1" smtClean="0">
                                      <a:latin typeface="Cambria Math" panose="02040503050406030204" pitchFamily="18" charset="0"/>
                                    </a:rPr>
                                  </m:ctrlPr>
                                </m:fPr>
                                <m:num>
                                  <m:r>
                                    <a:rPr lang="mr-IN" b="0" i="1" smtClean="0">
                                      <a:latin typeface="Cambria Math" charset="0"/>
                                      <a:ea typeface="Cambria Math" charset="0"/>
                                      <a:cs typeface="Cambria Math" charset="0"/>
                                    </a:rPr>
                                    <m:t>𝜇</m:t>
                                  </m:r>
                                </m:num>
                                <m:den>
                                  <m:r>
                                    <a:rPr lang="en-US" b="0" i="1" smtClean="0">
                                      <a:latin typeface="Cambria Math" charset="0"/>
                                    </a:rPr>
                                    <m:t>𝑆𝑐</m:t>
                                  </m:r>
                                </m:den>
                              </m:f>
                            </m:e>
                          </m:nary>
                        </m:e>
                      </m:nary>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𝑗</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254964" y="3144363"/>
                <a:ext cx="4999446" cy="8175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54964" y="3910485"/>
                <a:ext cx="3502369"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mr-IN" i="1" smtClean="0">
                              <a:latin typeface="Cambria Math" panose="02040503050406030204" pitchFamily="18" charset="0"/>
                            </a:rPr>
                          </m:ctrlPr>
                        </m:dPr>
                        <m:e>
                          <m:m>
                            <m:mPr>
                              <m:mcs>
                                <m:mc>
                                  <m:mcPr>
                                    <m:count m:val="3"/>
                                    <m:mcJc m:val="center"/>
                                  </m:mcPr>
                                </m:mc>
                              </m:mcs>
                              <m:ctrlPr>
                                <a:rPr lang="mr-IN" i="1" smtClean="0">
                                  <a:latin typeface="Cambria Math" panose="02040503050406030204" pitchFamily="18" charset="0"/>
                                </a:rPr>
                              </m:ctrlPr>
                            </m:mPr>
                            <m:mr>
                              <m:e>
                                <m:r>
                                  <m:rPr>
                                    <m:brk m:alnAt="7"/>
                                  </m:rP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e>
                              <m:e>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𝑗</m:t>
                                    </m:r>
                                  </m:sub>
                                </m:sSub>
                              </m:e>
                              <m:e>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𝑎</m:t>
                                    </m:r>
                                  </m:e>
                                  <m:sub>
                                    <m:r>
                                      <a:rPr lang="en-US" i="1">
                                        <a:latin typeface="Cambria Math" charset="0"/>
                                      </a:rPr>
                                      <m:t>𝑗</m:t>
                                    </m:r>
                                    <m:r>
                                      <a:rPr lang="en-US" b="0" i="1" smtClean="0">
                                        <a:latin typeface="Cambria Math" charset="0"/>
                                      </a:rPr>
                                      <m:t>+</m:t>
                                    </m:r>
                                    <m:r>
                                      <a:rPr lang="en-US" i="1">
                                        <a:latin typeface="Cambria Math" charset="0"/>
                                      </a:rPr>
                                      <m:t>1</m:t>
                                    </m:r>
                                  </m:sub>
                                </m:sSub>
                              </m:e>
                            </m:mr>
                          </m:m>
                        </m:e>
                      </m:d>
                      <m:d>
                        <m:dPr>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e>
                            </m:m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sub>
                                </m:sSub>
                              </m:e>
                            </m:mr>
                            <m:mr>
                              <m:e>
                                <m:sSub>
                                  <m:sSubPr>
                                    <m:ctrlPr>
                                      <a:rPr lang="en-US"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𝑗</m:t>
                                    </m:r>
                                    <m:r>
                                      <a:rPr lang="en-US" b="0" i="1" smtClean="0">
                                        <a:latin typeface="Cambria Math" charset="0"/>
                                      </a:rPr>
                                      <m:t>+1</m:t>
                                    </m:r>
                                  </m:sub>
                                </m:sSub>
                              </m:e>
                            </m:mr>
                          </m:m>
                        </m:e>
                      </m:d>
                      <m:r>
                        <a:rPr lang="en-US" b="0" i="1" smtClean="0">
                          <a:latin typeface="Cambria Math" charset="0"/>
                        </a:rPr>
                        <m:t>=0</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254964" y="3910485"/>
                <a:ext cx="3502369" cy="98405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10043" y="4868267"/>
                <a:ext cx="2461636" cy="6244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r>
                        <a:rPr lang="en-US" dirty="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𝜇</m:t>
                          </m:r>
                        </m:num>
                        <m:den>
                          <m:r>
                            <a:rPr lang="en-US" b="0" i="1" dirty="0" smtClean="0">
                              <a:latin typeface="Cambria Math" charset="0"/>
                              <a:ea typeface="Cambria Math" charset="0"/>
                              <a:cs typeface="Cambria Math" charset="0"/>
                            </a:rPr>
                            <m:t>𝑆𝑐</m:t>
                          </m:r>
                        </m:den>
                      </m:f>
                      <m:f>
                        <m:fPr>
                          <m:ctrlPr>
                            <a:rPr lang="mr-IN" i="1" dirty="0" smtClean="0">
                              <a:latin typeface="Cambria Math" panose="02040503050406030204" pitchFamily="18" charset="0"/>
                              <a:ea typeface="Cambria Math" charset="0"/>
                              <a:cs typeface="Cambria Math" charset="0"/>
                            </a:rPr>
                          </m:ctrlPr>
                        </m:fPr>
                        <m:num>
                          <m:r>
                            <a:rPr lang="en-US" b="0" i="1" dirty="0" smtClean="0">
                              <a:latin typeface="Cambria Math" charset="0"/>
                              <a:ea typeface="Cambria Math" charset="0"/>
                              <a:cs typeface="Cambria Math" charset="0"/>
                            </a:rPr>
                            <m:t>𝐴</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𝑥</m:t>
                          </m:r>
                        </m:den>
                      </m:f>
                      <m:r>
                        <a:rPr lang="en-US" b="0" i="1" dirty="0" smtClean="0">
                          <a:latin typeface="Cambria Math" charset="0"/>
                          <a:ea typeface="Cambria Math" charset="0"/>
                          <a:cs typeface="Cambria Math" charset="0"/>
                        </a:rPr>
                        <m:t>−</m:t>
                      </m:r>
                      <m:f>
                        <m:fPr>
                          <m:ctrlPr>
                            <a:rPr lang="mr-IN" b="0" i="1" dirty="0" smtClean="0">
                              <a:latin typeface="Cambria Math" panose="02040503050406030204" pitchFamily="18" charset="0"/>
                              <a:ea typeface="Cambria Math" charset="0"/>
                              <a:cs typeface="Cambria Math" charset="0"/>
                            </a:rPr>
                          </m:ctrlPr>
                        </m:fPr>
                        <m:num>
                          <m:sSub>
                            <m:sSubPr>
                              <m:ctrlPr>
                                <a:rPr lang="en-US" b="0" i="1" dirty="0" smtClean="0">
                                  <a:latin typeface="Cambria Math" panose="02040503050406030204" pitchFamily="18" charset="0"/>
                                  <a:ea typeface="Cambria Math" charset="0"/>
                                  <a:cs typeface="Cambria Math" charset="0"/>
                                </a:rPr>
                              </m:ctrlPr>
                            </m:sSubPr>
                            <m:e>
                              <m:acc>
                                <m:accPr>
                                  <m:chr m:val="̇"/>
                                  <m:ctrlPr>
                                    <a:rPr lang="en-US" b="0" i="1" dirty="0" smtClean="0">
                                      <a:latin typeface="Cambria Math" panose="02040503050406030204" pitchFamily="18" charset="0"/>
                                      <a:ea typeface="Cambria Math" charset="0"/>
                                      <a:cs typeface="Cambria Math" charset="0"/>
                                    </a:rPr>
                                  </m:ctrlPr>
                                </m:accPr>
                                <m:e>
                                  <m:r>
                                    <a:rPr lang="en-US" b="0" i="1" dirty="0" smtClean="0">
                                      <a:latin typeface="Cambria Math" charset="0"/>
                                      <a:ea typeface="Cambria Math" charset="0"/>
                                      <a:cs typeface="Cambria Math" charset="0"/>
                                    </a:rPr>
                                    <m:t>𝑚</m:t>
                                  </m:r>
                                </m:e>
                              </m:acc>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+1/2</m:t>
                              </m:r>
                            </m:sub>
                          </m:sSub>
                        </m:num>
                        <m:den>
                          <m:r>
                            <a:rPr lang="en-US" b="0" i="1" dirty="0" smtClean="0">
                              <a:latin typeface="Cambria Math" charset="0"/>
                              <a:ea typeface="Cambria Math" charset="0"/>
                              <a:cs typeface="Cambria Math" charset="0"/>
                            </a:rPr>
                            <m:t>2</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10043" y="4868267"/>
                <a:ext cx="2461636" cy="62440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083688" y="4868267"/>
                <a:ext cx="2461636" cy="6244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r>
                            <a:rPr lang="en-US" b="0" i="1" smtClean="0">
                              <a:latin typeface="Cambria Math" charset="0"/>
                            </a:rPr>
                            <m:t>−1</m:t>
                          </m:r>
                        </m:sub>
                      </m:sSub>
                      <m:r>
                        <a:rPr lang="en-US" dirty="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𝜇</m:t>
                          </m:r>
                        </m:num>
                        <m:den>
                          <m:r>
                            <a:rPr lang="en-US" b="0" i="1" dirty="0" smtClean="0">
                              <a:latin typeface="Cambria Math" charset="0"/>
                              <a:ea typeface="Cambria Math" charset="0"/>
                              <a:cs typeface="Cambria Math" charset="0"/>
                            </a:rPr>
                            <m:t>𝑆𝑐</m:t>
                          </m:r>
                        </m:den>
                      </m:f>
                      <m:f>
                        <m:fPr>
                          <m:ctrlPr>
                            <a:rPr lang="mr-IN" i="1" dirty="0" smtClean="0">
                              <a:latin typeface="Cambria Math" panose="02040503050406030204" pitchFamily="18" charset="0"/>
                              <a:ea typeface="Cambria Math" charset="0"/>
                              <a:cs typeface="Cambria Math" charset="0"/>
                            </a:rPr>
                          </m:ctrlPr>
                        </m:fPr>
                        <m:num>
                          <m:r>
                            <a:rPr lang="en-US" b="0" i="1" dirty="0" smtClean="0">
                              <a:latin typeface="Cambria Math" charset="0"/>
                              <a:ea typeface="Cambria Math" charset="0"/>
                              <a:cs typeface="Cambria Math" charset="0"/>
                            </a:rPr>
                            <m:t>𝐴</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𝑥</m:t>
                          </m:r>
                        </m:den>
                      </m:f>
                      <m:r>
                        <a:rPr lang="en-US" b="0" i="1" dirty="0" smtClean="0">
                          <a:latin typeface="Cambria Math" charset="0"/>
                          <a:ea typeface="Cambria Math" charset="0"/>
                          <a:cs typeface="Cambria Math" charset="0"/>
                        </a:rPr>
                        <m:t>+</m:t>
                      </m:r>
                      <m:f>
                        <m:fPr>
                          <m:ctrlPr>
                            <a:rPr lang="mr-IN" b="0" i="1" dirty="0" smtClean="0">
                              <a:latin typeface="Cambria Math" panose="02040503050406030204" pitchFamily="18" charset="0"/>
                              <a:ea typeface="Cambria Math" charset="0"/>
                              <a:cs typeface="Cambria Math" charset="0"/>
                            </a:rPr>
                          </m:ctrlPr>
                        </m:fPr>
                        <m:num>
                          <m:sSub>
                            <m:sSubPr>
                              <m:ctrlPr>
                                <a:rPr lang="en-US" b="0" i="1" dirty="0" smtClean="0">
                                  <a:latin typeface="Cambria Math" panose="02040503050406030204" pitchFamily="18" charset="0"/>
                                  <a:ea typeface="Cambria Math" charset="0"/>
                                  <a:cs typeface="Cambria Math" charset="0"/>
                                </a:rPr>
                              </m:ctrlPr>
                            </m:sSubPr>
                            <m:e>
                              <m:acc>
                                <m:accPr>
                                  <m:chr m:val="̇"/>
                                  <m:ctrlPr>
                                    <a:rPr lang="en-US" b="0" i="1" dirty="0" smtClean="0">
                                      <a:latin typeface="Cambria Math" panose="02040503050406030204" pitchFamily="18" charset="0"/>
                                      <a:ea typeface="Cambria Math" charset="0"/>
                                      <a:cs typeface="Cambria Math" charset="0"/>
                                    </a:rPr>
                                  </m:ctrlPr>
                                </m:accPr>
                                <m:e>
                                  <m:r>
                                    <a:rPr lang="en-US" b="0" i="1" dirty="0" smtClean="0">
                                      <a:latin typeface="Cambria Math" charset="0"/>
                                      <a:ea typeface="Cambria Math" charset="0"/>
                                      <a:cs typeface="Cambria Math" charset="0"/>
                                    </a:rPr>
                                    <m:t>𝑚</m:t>
                                  </m:r>
                                </m:e>
                              </m:acc>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−1/2</m:t>
                              </m:r>
                            </m:sub>
                          </m:sSub>
                        </m:num>
                        <m:den>
                          <m:r>
                            <a:rPr lang="en-US" b="0" i="1" dirty="0" smtClean="0">
                              <a:latin typeface="Cambria Math" charset="0"/>
                              <a:ea typeface="Cambria Math" charset="0"/>
                              <a:cs typeface="Cambria Math" charset="0"/>
                            </a:rPr>
                            <m:t>2</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083688" y="4868267"/>
                <a:ext cx="2461636" cy="62440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31241" y="5660659"/>
                <a:ext cx="4664610"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𝑗</m:t>
                          </m:r>
                        </m:sub>
                      </m:sSub>
                      <m:r>
                        <a:rPr lang="en-US" dirty="0">
                          <a:latin typeface="Cambria Math" charset="0"/>
                          <a:ea typeface="Cambria Math" charset="0"/>
                          <a:cs typeface="Cambria Math" charset="0"/>
                        </a:rPr>
                        <m:t>=</m:t>
                      </m:r>
                      <m:sSub>
                        <m:sSubPr>
                          <m:ctrlPr>
                            <a:rPr lang="en-US"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𝑗</m:t>
                          </m:r>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d>
                        <m:dPr>
                          <m:ctrlPr>
                            <a:rPr lang="mr-IN" b="0" i="1" dirty="0" smtClean="0">
                              <a:latin typeface="Cambria Math" panose="02040503050406030204" pitchFamily="18" charset="0"/>
                              <a:ea typeface="Cambria Math" charset="0"/>
                              <a:cs typeface="Cambria Math" charset="0"/>
                            </a:rPr>
                          </m:ctrlPr>
                        </m:dPr>
                        <m:e>
                          <m:sSub>
                            <m:sSubPr>
                              <m:ctrlPr>
                                <a:rPr lang="en-US" i="1" dirty="0">
                                  <a:latin typeface="Cambria Math" panose="02040503050406030204" pitchFamily="18" charset="0"/>
                                  <a:ea typeface="Cambria Math" charset="0"/>
                                  <a:cs typeface="Cambria Math" charset="0"/>
                                </a:rPr>
                              </m:ctrlPr>
                            </m:sSubPr>
                            <m:e>
                              <m:acc>
                                <m:accPr>
                                  <m:chr m:val="̇"/>
                                  <m:ctrlPr>
                                    <a:rPr lang="en-US" i="1" dirty="0">
                                      <a:latin typeface="Cambria Math" panose="02040503050406030204" pitchFamily="18" charset="0"/>
                                      <a:ea typeface="Cambria Math" charset="0"/>
                                      <a:cs typeface="Cambria Math" charset="0"/>
                                    </a:rPr>
                                  </m:ctrlPr>
                                </m:accPr>
                                <m:e>
                                  <m:r>
                                    <a:rPr lang="en-US" i="1" dirty="0">
                                      <a:latin typeface="Cambria Math" charset="0"/>
                                      <a:ea typeface="Cambria Math" charset="0"/>
                                      <a:cs typeface="Cambria Math" charset="0"/>
                                    </a:rPr>
                                    <m:t>𝑚</m:t>
                                  </m:r>
                                </m:e>
                              </m:acc>
                            </m:e>
                            <m:sub>
                              <m:r>
                                <a:rPr lang="en-US" i="1" dirty="0">
                                  <a:latin typeface="Cambria Math" charset="0"/>
                                  <a:ea typeface="Cambria Math" charset="0"/>
                                  <a:cs typeface="Cambria Math" charset="0"/>
                                </a:rPr>
                                <m:t>𝑗</m:t>
                              </m:r>
                              <m:r>
                                <a:rPr lang="en-US" i="1" dirty="0">
                                  <a:latin typeface="Cambria Math" charset="0"/>
                                  <a:ea typeface="Cambria Math" charset="0"/>
                                  <a:cs typeface="Cambria Math" charset="0"/>
                                </a:rPr>
                                <m:t>+1/2</m:t>
                              </m:r>
                            </m:sub>
                          </m:sSub>
                          <m:r>
                            <a:rPr lang="en-US" b="0" i="1" dirty="0" smtClean="0">
                              <a:latin typeface="Cambria Math" charset="0"/>
                              <a:ea typeface="Cambria Math" charset="0"/>
                              <a:cs typeface="Cambria Math" charset="0"/>
                            </a:rPr>
                            <m:t>−</m:t>
                          </m:r>
                          <m:sSub>
                            <m:sSubPr>
                              <m:ctrlPr>
                                <a:rPr lang="en-US" i="1" dirty="0">
                                  <a:latin typeface="Cambria Math" panose="02040503050406030204" pitchFamily="18" charset="0"/>
                                  <a:ea typeface="Cambria Math" charset="0"/>
                                  <a:cs typeface="Cambria Math" charset="0"/>
                                </a:rPr>
                              </m:ctrlPr>
                            </m:sSubPr>
                            <m:e>
                              <m:acc>
                                <m:accPr>
                                  <m:chr m:val="̇"/>
                                  <m:ctrlPr>
                                    <a:rPr lang="en-US" i="1" dirty="0">
                                      <a:latin typeface="Cambria Math" panose="02040503050406030204" pitchFamily="18" charset="0"/>
                                      <a:ea typeface="Cambria Math" charset="0"/>
                                      <a:cs typeface="Cambria Math" charset="0"/>
                                    </a:rPr>
                                  </m:ctrlPr>
                                </m:accPr>
                                <m:e>
                                  <m:r>
                                    <a:rPr lang="en-US" i="1" dirty="0">
                                      <a:latin typeface="Cambria Math" charset="0"/>
                                      <a:ea typeface="Cambria Math" charset="0"/>
                                      <a:cs typeface="Cambria Math" charset="0"/>
                                    </a:rPr>
                                    <m:t>𝑚</m:t>
                                  </m:r>
                                </m:e>
                              </m:acc>
                            </m:e>
                            <m:sub>
                              <m:r>
                                <a:rPr lang="en-US" i="1" dirty="0">
                                  <a:latin typeface="Cambria Math" charset="0"/>
                                  <a:ea typeface="Cambria Math" charset="0"/>
                                  <a:cs typeface="Cambria Math" charset="0"/>
                                </a:rPr>
                                <m:t>𝑗</m:t>
                              </m:r>
                              <m:r>
                                <a:rPr lang="en-US" b="0" i="1" dirty="0" smtClean="0">
                                  <a:latin typeface="Cambria Math" charset="0"/>
                                  <a:ea typeface="Cambria Math" charset="0"/>
                                  <a:cs typeface="Cambria Math" charset="0"/>
                                </a:rPr>
                                <m:t>−</m:t>
                              </m:r>
                              <m:r>
                                <a:rPr lang="en-US" i="1" dirty="0">
                                  <a:latin typeface="Cambria Math" charset="0"/>
                                  <a:ea typeface="Cambria Math" charset="0"/>
                                  <a:cs typeface="Cambria Math" charset="0"/>
                                </a:rPr>
                                <m:t>1/2</m:t>
                              </m:r>
                            </m:sub>
                          </m:sSub>
                        </m:e>
                      </m:d>
                      <m:r>
                        <a:rPr lang="en-US" b="0" i="1" dirty="0" smtClean="0">
                          <a:latin typeface="Cambria Math" charset="0"/>
                          <a:ea typeface="Cambria Math" charset="0"/>
                          <a:cs typeface="Cambria Math" charset="0"/>
                        </a:rPr>
                        <m:t>+</m:t>
                      </m:r>
                      <m:f>
                        <m:fPr>
                          <m:ctrlPr>
                            <a:rPr lang="mr-IN" i="1" dirty="0" smtClean="0">
                              <a:latin typeface="Cambria Math" panose="02040503050406030204" pitchFamily="18" charset="0"/>
                              <a:ea typeface="Cambria Math" charset="0"/>
                              <a:cs typeface="Cambria Math" charset="0"/>
                            </a:rPr>
                          </m:ctrlPr>
                        </m:fPr>
                        <m:num>
                          <m:r>
                            <a:rPr lang="mr-IN" i="1" dirty="0" smtClean="0">
                              <a:latin typeface="Cambria Math" charset="0"/>
                              <a:ea typeface="Cambria Math" charset="0"/>
                              <a:cs typeface="Cambria Math" charset="0"/>
                            </a:rPr>
                            <m:t>𝜌</m:t>
                          </m:r>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𝑉</m:t>
                          </m:r>
                        </m:num>
                        <m:den>
                          <m:r>
                            <m:rPr>
                              <m:sty m:val="p"/>
                            </m:rPr>
                            <a:rPr lang="el-GR" i="1" dirty="0" smtClean="0">
                              <a:latin typeface="Cambria Math" charset="0"/>
                              <a:ea typeface="Cambria Math" charset="0"/>
                              <a:cs typeface="Cambria Math" charset="0"/>
                            </a:rPr>
                            <m:t>Δ</m:t>
                          </m:r>
                          <m:r>
                            <a:rPr lang="en-US" b="0" i="1" dirty="0" smtClean="0">
                              <a:latin typeface="Cambria Math" charset="0"/>
                              <a:ea typeface="Cambria Math" charset="0"/>
                              <a:cs typeface="Cambria Math" charset="0"/>
                            </a:rPr>
                            <m:t>𝑡</m:t>
                          </m:r>
                        </m:den>
                      </m:f>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31241" y="5660659"/>
                <a:ext cx="4664610" cy="6127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4299" y="5240608"/>
                <a:ext cx="1545488" cy="726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nary>
                            <m:naryPr>
                              <m:chr m:val="∑"/>
                              <m:supHide m:val="on"/>
                              <m:ctrlPr>
                                <a:rPr lang="mr-IN"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sub>
                            <m:sup/>
                            <m:e>
                              <m:d>
                                <m:dPr>
                                  <m:begChr m:val="|"/>
                                  <m:endChr m:val="|"/>
                                  <m:ctrlPr>
                                    <a:rPr lang="hr-HR"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𝑖𝑗</m:t>
                                      </m:r>
                                    </m:sub>
                                  </m:sSub>
                                </m:e>
                              </m:d>
                            </m:e>
                          </m:nary>
                        </m:num>
                        <m:den>
                          <m:d>
                            <m:dPr>
                              <m:begChr m:val="|"/>
                              <m:endChr m:val="|"/>
                              <m:ctrlPr>
                                <a:rPr lang="hr-HR"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𝑎</m:t>
                                  </m:r>
                                </m:e>
                                <m:sub>
                                  <m:r>
                                    <a:rPr lang="en-US" b="0" i="1" smtClean="0">
                                      <a:latin typeface="Cambria Math" charset="0"/>
                                    </a:rPr>
                                    <m:t>𝑖𝑖</m:t>
                                  </m:r>
                                </m:sub>
                              </m:sSub>
                            </m:e>
                          </m:d>
                        </m:den>
                      </m:f>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1</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6614299" y="5240608"/>
                <a:ext cx="1545488" cy="72641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412257" y="3304670"/>
                <a:ext cx="131119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𝑚</m:t>
                          </m:r>
                        </m:e>
                      </m:acc>
                      <m:r>
                        <a:rPr lang="en-US" b="0" i="1" smtClean="0">
                          <a:latin typeface="Cambria Math" charset="0"/>
                        </a:rPr>
                        <m:t>=</m:t>
                      </m:r>
                      <m:r>
                        <a:rPr lang="en-US" b="0" i="1" smtClean="0">
                          <a:latin typeface="Cambria Math" charset="0"/>
                          <a:ea typeface="Cambria Math" charset="0"/>
                          <a:cs typeface="Cambria Math" charset="0"/>
                        </a:rPr>
                        <m:t>𝜌</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𝑗</m:t>
                          </m:r>
                        </m:sub>
                      </m:sSub>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𝐴</m:t>
                          </m:r>
                        </m:e>
                        <m:sub>
                          <m:r>
                            <a:rPr lang="en-US" b="0" i="1" smtClean="0">
                              <a:latin typeface="Cambria Math" charset="0"/>
                              <a:ea typeface="Cambria Math" charset="0"/>
                              <a:cs typeface="Cambria Math" charset="0"/>
                            </a:rPr>
                            <m:t>𝑗</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7412257" y="3304670"/>
                <a:ext cx="1311193" cy="391646"/>
              </a:xfrm>
              <a:prstGeom prst="rect">
                <a:avLst/>
              </a:prstGeom>
              <a:blipFill rotWithShape="0">
                <a:blip r:embed="rId10"/>
                <a:stretch>
                  <a:fillRect b="-10938"/>
                </a:stretch>
              </a:blipFill>
            </p:spPr>
            <p:txBody>
              <a:bodyPr/>
              <a:lstStyle/>
              <a:p>
                <a:r>
                  <a:rPr lang="en-US">
                    <a:noFill/>
                  </a:rPr>
                  <a:t> </a:t>
                </a:r>
              </a:p>
            </p:txBody>
          </p:sp>
        </mc:Fallback>
      </mc:AlternateContent>
      <p:sp>
        <p:nvSpPr>
          <p:cNvPr id="5" name="TextBox 4"/>
          <p:cNvSpPr txBox="1"/>
          <p:nvPr/>
        </p:nvSpPr>
        <p:spPr>
          <a:xfrm>
            <a:off x="7244889" y="3028245"/>
            <a:ext cx="1539139" cy="369332"/>
          </a:xfrm>
          <a:prstGeom prst="rect">
            <a:avLst/>
          </a:prstGeom>
          <a:noFill/>
        </p:spPr>
        <p:txBody>
          <a:bodyPr wrap="none" rtlCol="0">
            <a:spAutoFit/>
          </a:bodyPr>
          <a:lstStyle/>
          <a:p>
            <a:r>
              <a:rPr lang="en-US" dirty="0">
                <a:latin typeface="+mj-lt"/>
              </a:rPr>
              <a:t>Mass flow rate:</a:t>
            </a:r>
          </a:p>
        </p:txBody>
      </p:sp>
    </p:spTree>
    <p:extLst>
      <p:ext uri="{BB962C8B-B14F-4D97-AF65-F5344CB8AC3E}">
        <p14:creationId xmlns:p14="http://schemas.microsoft.com/office/powerpoint/2010/main" val="9021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3773</TotalTime>
  <Words>2333</Words>
  <Application>Microsoft Macintosh PowerPoint</Application>
  <PresentationFormat>On-screen Show (4:3)</PresentationFormat>
  <Paragraphs>419</Paragraphs>
  <Slides>24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Cambria Math</vt:lpstr>
      <vt:lpstr>Garamond</vt:lpstr>
      <vt:lpstr>Gill Sans MT</vt:lpstr>
      <vt:lpstr>symbol</vt:lpstr>
      <vt:lpstr>symbol</vt:lpstr>
      <vt:lpstr>Trebuchet MS</vt:lpstr>
      <vt:lpstr>Wingdings</vt:lpstr>
      <vt:lpstr>Sandia2018_4x3</vt:lpstr>
      <vt:lpstr>PowerPoint Presentation</vt:lpstr>
      <vt:lpstr>Advection Operators: Outline</vt:lpstr>
      <vt:lpstr>First, The Role of (m ) ̇ </vt:lpstr>
      <vt:lpstr>First, The Role of (m ) ̇ </vt:lpstr>
      <vt:lpstr>First, The Role of (m ) ̇ </vt:lpstr>
      <vt:lpstr>First, The Role of (m ) ̇ </vt:lpstr>
      <vt:lpstr>First, The Role of (m ) ̇ </vt:lpstr>
      <vt:lpstr>Now, the hard choice…. </vt:lpstr>
      <vt:lpstr>Consider a Simple Advection/Diffusion/Time Scalar Transport</vt:lpstr>
      <vt:lpstr>Diagonal Dominance Check</vt:lpstr>
      <vt:lpstr>Classic Flux Limiters Van Leer, B. (1974), "Towards the ultimate conservative difference scheme II. Monotonicity and conservation combined in a second order scheme", J. Comput. Phys., 14 (4): 361–370 </vt:lpstr>
      <vt:lpstr>Flux Limiter Definition</vt:lpstr>
      <vt:lpstr>Strategy 1: Blending Upwind and Central</vt:lpstr>
      <vt:lpstr>Unwinding to Create Pseudo-higher-order</vt:lpstr>
      <vt:lpstr>Pseudo Higher-order Upwind </vt:lpstr>
      <vt:lpstr>Pseudo Higher-order Upwind </vt:lpstr>
      <vt:lpstr>Linear Residual-Based Stabilization</vt:lpstr>
      <vt:lpstr>Linear Residual-Based Stabilization for CVFEM</vt:lpstr>
      <vt:lpstr>SUPG in Practice (CVFEM and FEM)</vt:lpstr>
      <vt:lpstr>What above Variational Multiscale Methods?</vt:lpstr>
      <vt:lpstr>Nonlinear Stabilization Approach</vt:lpstr>
      <vt:lpstr>Deep Dive on Nodal Gradient Operator: An Alternative View</vt:lpstr>
      <vt:lpstr>Deep Dive on Nodal Gradient Operator: Convergence</vt:lpstr>
      <vt:lpstr>Advection Operators: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Domino, Stefan Paul</cp:lastModifiedBy>
  <cp:revision>123</cp:revision>
  <dcterms:created xsi:type="dcterms:W3CDTF">2017-10-14T01:15:26Z</dcterms:created>
  <dcterms:modified xsi:type="dcterms:W3CDTF">2021-05-13T17:25:34Z</dcterms:modified>
</cp:coreProperties>
</file>